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Archivo ExtraBold"/>
      <p:bold r:id="rId63"/>
      <p:boldItalic r:id="rId64"/>
    </p:embeddedFont>
    <p:embeddedFont>
      <p:font typeface="Bebas Neue"/>
      <p:regular r:id="rId65"/>
    </p:embeddedFont>
    <p:embeddedFont>
      <p:font typeface="Albert Sans"/>
      <p:regular r:id="rId66"/>
      <p:bold r:id="rId67"/>
      <p:italic r:id="rId68"/>
      <p:boldItalic r:id="rId69"/>
    </p:embeddedFont>
    <p:embeddedFont>
      <p:font typeface="Archiv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chivo-boldItalic.fntdata"/><Relationship Id="rId72" Type="http://schemas.openxmlformats.org/officeDocument/2006/relationships/font" Target="fonts/Archiv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rchivo-bold.fntdata"/><Relationship Id="rId70" Type="http://schemas.openxmlformats.org/officeDocument/2006/relationships/font" Target="fonts/Archiv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ArchivoExtraBold-boldItalic.fntdata"/><Relationship Id="rId63" Type="http://schemas.openxmlformats.org/officeDocument/2006/relationships/font" Target="fonts/ArchivoExtraBold-bold.fntdata"/><Relationship Id="rId22" Type="http://schemas.openxmlformats.org/officeDocument/2006/relationships/slide" Target="slides/slide16.xml"/><Relationship Id="rId66" Type="http://schemas.openxmlformats.org/officeDocument/2006/relationships/font" Target="fonts/AlbertSans-regular.fntdata"/><Relationship Id="rId21" Type="http://schemas.openxmlformats.org/officeDocument/2006/relationships/slide" Target="slides/slide15.xml"/><Relationship Id="rId65" Type="http://schemas.openxmlformats.org/officeDocument/2006/relationships/font" Target="fonts/BebasNeue-regular.fntdata"/><Relationship Id="rId24" Type="http://schemas.openxmlformats.org/officeDocument/2006/relationships/slide" Target="slides/slide18.xml"/><Relationship Id="rId68" Type="http://schemas.openxmlformats.org/officeDocument/2006/relationships/font" Target="fonts/AlbertSans-italic.fntdata"/><Relationship Id="rId23" Type="http://schemas.openxmlformats.org/officeDocument/2006/relationships/slide" Target="slides/slide17.xml"/><Relationship Id="rId67" Type="http://schemas.openxmlformats.org/officeDocument/2006/relationships/font" Target="fonts/AlbertSans-bold.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bert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668c0e1a1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668c0e1a1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6b882a3e0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6b882a3e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6b882a3e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06b882a3e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06b882a3e0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06b882a3e0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6b882a3e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6b882a3e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6b882a3e0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6b882a3e0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6b882a3e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6b882a3e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6b882a3e0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6b882a3e0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6b882a3e0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6b882a3e0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6b882a3e0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06b882a3e0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668c0e1a1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668c0e1a1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efcec58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efcec58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668c0e1a1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0668c0e1a1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667d4c8e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667d4c8e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667d4c8e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667d4c8e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66ab2a8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66ab2a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66ab2a82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66ab2a82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66ab2a82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066ab2a82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066ab2a82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066ab2a82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667d4c8e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667d4c8e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0668c0e1a1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0668c0e1a1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069be690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069be690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6efcec5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6efcec5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069be690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069be690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069be6908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069be6908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069be6908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069be6908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06d7ee6a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06d7ee6a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06d7ee6ad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06d7ee6ad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06d7ee6a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06d7ee6a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069be6908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069be6908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06d7ee6a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06d7ee6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71c742f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071c742f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068c593b4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068c593b4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668c0e1a1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0668c0e1a1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8c593b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8c593b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068c593b4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068c593b4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068c593b4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068c593b4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068c593b4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068c593b4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71c742fd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71c742fd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06efcec5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06efcec5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06efcec58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06efcec58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06efcec58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06efcec58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06efcec58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06efcec58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b882a3e0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b882a3e0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668c0e1a1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0668c0e1a1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06b882a3e0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06b882a3e0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0668c0e1a1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0668c0e1a1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0668c0e1a1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0668c0e1a1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668c0e1a1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0668c0e1a1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668c0e1a1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668c0e1a1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6b882a3e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6b882a3e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6b882a3e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06b882a3e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266212" y="-489976"/>
            <a:ext cx="5954962" cy="6126263"/>
            <a:chOff x="-266212" y="-489976"/>
            <a:chExt cx="5954962" cy="6126263"/>
          </a:xfrm>
        </p:grpSpPr>
        <p:sp>
          <p:nvSpPr>
            <p:cNvPr id="55" name="Google Shape;55;p14"/>
            <p:cNvSpPr/>
            <p:nvPr/>
          </p:nvSpPr>
          <p:spPr>
            <a:xfrm>
              <a:off x="-266212" y="460398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4826550" y="-489976"/>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14"/>
          <p:cNvGrpSpPr/>
          <p:nvPr/>
        </p:nvGrpSpPr>
        <p:grpSpPr>
          <a:xfrm>
            <a:off x="-1003775" y="-1545587"/>
            <a:ext cx="9444700" cy="7574235"/>
            <a:chOff x="-1003775" y="-1545587"/>
            <a:chExt cx="9444700" cy="7574235"/>
          </a:xfrm>
        </p:grpSpPr>
        <p:sp>
          <p:nvSpPr>
            <p:cNvPr id="58" name="Google Shape;58;p14"/>
            <p:cNvSpPr/>
            <p:nvPr/>
          </p:nvSpPr>
          <p:spPr>
            <a:xfrm>
              <a:off x="-1003775" y="-1545587"/>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6324125" y="3911848"/>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14"/>
          <p:cNvSpPr txBox="1"/>
          <p:nvPr>
            <p:ph type="ctrTitle"/>
          </p:nvPr>
        </p:nvSpPr>
        <p:spPr>
          <a:xfrm>
            <a:off x="713225" y="1231975"/>
            <a:ext cx="4840500" cy="3017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grpSp>
        <p:nvGrpSpPr>
          <p:cNvPr id="62" name="Google Shape;62;p15"/>
          <p:cNvGrpSpPr/>
          <p:nvPr/>
        </p:nvGrpSpPr>
        <p:grpSpPr>
          <a:xfrm>
            <a:off x="4817250" y="-487188"/>
            <a:ext cx="4851763" cy="3363963"/>
            <a:chOff x="4817250" y="-487188"/>
            <a:chExt cx="4851763" cy="3363963"/>
          </a:xfrm>
        </p:grpSpPr>
        <p:sp>
          <p:nvSpPr>
            <p:cNvPr id="63" name="Google Shape;63;p15"/>
            <p:cNvSpPr/>
            <p:nvPr/>
          </p:nvSpPr>
          <p:spPr>
            <a:xfrm>
              <a:off x="8636713" y="1844475"/>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4817250" y="-487188"/>
              <a:ext cx="862200" cy="840600"/>
            </a:xfrm>
            <a:prstGeom prst="star7">
              <a:avLst>
                <a:gd fmla="val 20592" name="adj"/>
                <a:gd fmla="val 102572" name="hf"/>
                <a:gd fmla="val 10521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5"/>
          <p:cNvGrpSpPr/>
          <p:nvPr/>
        </p:nvGrpSpPr>
        <p:grpSpPr>
          <a:xfrm>
            <a:off x="-805150" y="-797600"/>
            <a:ext cx="11039225" cy="7696750"/>
            <a:chOff x="-805150" y="-797600"/>
            <a:chExt cx="11039225" cy="7696750"/>
          </a:xfrm>
        </p:grpSpPr>
        <p:sp>
          <p:nvSpPr>
            <p:cNvPr id="66" name="Google Shape;66;p15"/>
            <p:cNvSpPr/>
            <p:nvPr/>
          </p:nvSpPr>
          <p:spPr>
            <a:xfrm>
              <a:off x="7515775" y="4180850"/>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10800000">
              <a:off x="-805150" y="-797600"/>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5"/>
          <p:cNvSpPr txBox="1"/>
          <p:nvPr>
            <p:ph type="title"/>
          </p:nvPr>
        </p:nvSpPr>
        <p:spPr>
          <a:xfrm>
            <a:off x="720000" y="2339512"/>
            <a:ext cx="7189800" cy="15093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5"/>
          <p:cNvSpPr txBox="1"/>
          <p:nvPr>
            <p:ph idx="1" type="subTitle"/>
          </p:nvPr>
        </p:nvSpPr>
        <p:spPr>
          <a:xfrm>
            <a:off x="1781100" y="3848812"/>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0" name="Google Shape;70;p15"/>
          <p:cNvSpPr txBox="1"/>
          <p:nvPr>
            <p:ph hasCustomPrompt="1" idx="2" type="title"/>
          </p:nvPr>
        </p:nvSpPr>
        <p:spPr>
          <a:xfrm>
            <a:off x="3798750" y="1111987"/>
            <a:ext cx="1032300" cy="82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4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grpSp>
        <p:nvGrpSpPr>
          <p:cNvPr id="72" name="Google Shape;72;p16"/>
          <p:cNvGrpSpPr/>
          <p:nvPr/>
        </p:nvGrpSpPr>
        <p:grpSpPr>
          <a:xfrm rot="5400000">
            <a:off x="-304577" y="283764"/>
            <a:ext cx="1244146" cy="223800"/>
            <a:chOff x="584448" y="438864"/>
            <a:chExt cx="1244146" cy="223800"/>
          </a:xfrm>
        </p:grpSpPr>
        <p:sp>
          <p:nvSpPr>
            <p:cNvPr id="73" name="Google Shape;73;p16"/>
            <p:cNvSpPr/>
            <p:nvPr/>
          </p:nvSpPr>
          <p:spPr>
            <a:xfrm>
              <a:off x="160479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126467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92456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58444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6"/>
          <p:cNvGrpSpPr/>
          <p:nvPr/>
        </p:nvGrpSpPr>
        <p:grpSpPr>
          <a:xfrm>
            <a:off x="-1142775" y="-1124612"/>
            <a:ext cx="11319388" cy="7412110"/>
            <a:chOff x="-1142775" y="-1124612"/>
            <a:chExt cx="11319388" cy="7412110"/>
          </a:xfrm>
        </p:grpSpPr>
        <p:sp>
          <p:nvSpPr>
            <p:cNvPr id="78" name="Google Shape;78;p16"/>
            <p:cNvSpPr/>
            <p:nvPr/>
          </p:nvSpPr>
          <p:spPr>
            <a:xfrm rot="10800000">
              <a:off x="8059813" y="-11246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1142775" y="4170698"/>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6"/>
          <p:cNvSpPr txBox="1"/>
          <p:nvPr>
            <p:ph type="title"/>
          </p:nvPr>
        </p:nvSpPr>
        <p:spPr>
          <a:xfrm>
            <a:off x="720000" y="4442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16"/>
          <p:cNvSpPr txBox="1"/>
          <p:nvPr>
            <p:ph idx="1" type="body"/>
          </p:nvPr>
        </p:nvSpPr>
        <p:spPr>
          <a:xfrm>
            <a:off x="720000" y="1215750"/>
            <a:ext cx="7704000" cy="34164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Albert Sans Light"/>
              <a:buChar char="●"/>
              <a:defRPr sz="1400"/>
            </a:lvl1pPr>
            <a:lvl2pPr indent="-298450" lvl="1" marL="914400" rtl="0">
              <a:lnSpc>
                <a:spcPct val="115000"/>
              </a:lnSpc>
              <a:spcBef>
                <a:spcPts val="0"/>
              </a:spcBef>
              <a:spcAft>
                <a:spcPts val="0"/>
              </a:spcAft>
              <a:buSzPts val="1100"/>
              <a:buFont typeface="Albert Sans Light"/>
              <a:buChar char="○"/>
              <a:defRPr sz="1100"/>
            </a:lvl2pPr>
            <a:lvl3pPr indent="-298450" lvl="2" marL="1371600" rtl="0">
              <a:lnSpc>
                <a:spcPct val="115000"/>
              </a:lnSpc>
              <a:spcBef>
                <a:spcPts val="1600"/>
              </a:spcBef>
              <a:spcAft>
                <a:spcPts val="0"/>
              </a:spcAft>
              <a:buSzPts val="1100"/>
              <a:buFont typeface="Albert Sans Light"/>
              <a:buChar char="■"/>
              <a:defRPr sz="1100"/>
            </a:lvl3pPr>
            <a:lvl4pPr indent="-298450" lvl="3" marL="1828800" rtl="0">
              <a:lnSpc>
                <a:spcPct val="115000"/>
              </a:lnSpc>
              <a:spcBef>
                <a:spcPts val="1600"/>
              </a:spcBef>
              <a:spcAft>
                <a:spcPts val="0"/>
              </a:spcAft>
              <a:buSzPts val="1100"/>
              <a:buFont typeface="Albert Sans Light"/>
              <a:buChar char="●"/>
              <a:defRPr sz="1100"/>
            </a:lvl4pPr>
            <a:lvl5pPr indent="-298450" lvl="4" marL="2286000" rtl="0">
              <a:lnSpc>
                <a:spcPct val="115000"/>
              </a:lnSpc>
              <a:spcBef>
                <a:spcPts val="1600"/>
              </a:spcBef>
              <a:spcAft>
                <a:spcPts val="0"/>
              </a:spcAft>
              <a:buSzPts val="1100"/>
              <a:buFont typeface="Albert Sans Light"/>
              <a:buChar char="○"/>
              <a:defRPr sz="1100"/>
            </a:lvl5pPr>
            <a:lvl6pPr indent="-298450" lvl="5" marL="2743200" rtl="0">
              <a:lnSpc>
                <a:spcPct val="115000"/>
              </a:lnSpc>
              <a:spcBef>
                <a:spcPts val="1600"/>
              </a:spcBef>
              <a:spcAft>
                <a:spcPts val="0"/>
              </a:spcAft>
              <a:buSzPts val="1100"/>
              <a:buFont typeface="Albert Sans Light"/>
              <a:buChar char="■"/>
              <a:defRPr sz="1100"/>
            </a:lvl6pPr>
            <a:lvl7pPr indent="-298450" lvl="6" marL="3200400" rtl="0">
              <a:lnSpc>
                <a:spcPct val="115000"/>
              </a:lnSpc>
              <a:spcBef>
                <a:spcPts val="1600"/>
              </a:spcBef>
              <a:spcAft>
                <a:spcPts val="0"/>
              </a:spcAft>
              <a:buSzPts val="1100"/>
              <a:buFont typeface="Albert Sans Light"/>
              <a:buChar char="●"/>
              <a:defRPr sz="1100"/>
            </a:lvl7pPr>
            <a:lvl8pPr indent="-298450" lvl="7" marL="3657600" rtl="0">
              <a:lnSpc>
                <a:spcPct val="115000"/>
              </a:lnSpc>
              <a:spcBef>
                <a:spcPts val="1600"/>
              </a:spcBef>
              <a:spcAft>
                <a:spcPts val="0"/>
              </a:spcAft>
              <a:buSzPts val="1100"/>
              <a:buFont typeface="Albert Sans Light"/>
              <a:buChar char="○"/>
              <a:defRPr sz="1100"/>
            </a:lvl8pPr>
            <a:lvl9pPr indent="-298450" lvl="8" marL="4114800" rtl="0">
              <a:lnSpc>
                <a:spcPct val="115000"/>
              </a:lnSpc>
              <a:spcBef>
                <a:spcPts val="1600"/>
              </a:spcBef>
              <a:spcAft>
                <a:spcPts val="1600"/>
              </a:spcAft>
              <a:buSzPts val="1100"/>
              <a:buFont typeface="Albert Sans Light"/>
              <a:buChar char="■"/>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a:off x="-445012" y="-418237"/>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7"/>
          <p:cNvGrpSpPr/>
          <p:nvPr/>
        </p:nvGrpSpPr>
        <p:grpSpPr>
          <a:xfrm>
            <a:off x="-1492312" y="-1577312"/>
            <a:ext cx="9888113" cy="8474785"/>
            <a:chOff x="-1492312" y="-1577312"/>
            <a:chExt cx="9888113" cy="8474785"/>
          </a:xfrm>
        </p:grpSpPr>
        <p:sp>
          <p:nvSpPr>
            <p:cNvPr id="85" name="Google Shape;85;p17"/>
            <p:cNvSpPr/>
            <p:nvPr/>
          </p:nvSpPr>
          <p:spPr>
            <a:xfrm rot="10800000">
              <a:off x="-1492312" y="417917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10800000">
              <a:off x="6279000" y="-15773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7"/>
          <p:cNvSpPr txBox="1"/>
          <p:nvPr>
            <p:ph type="title"/>
          </p:nvPr>
        </p:nvSpPr>
        <p:spPr>
          <a:xfrm>
            <a:off x="720000" y="445025"/>
            <a:ext cx="77109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7"/>
          <p:cNvSpPr txBox="1"/>
          <p:nvPr>
            <p:ph idx="1" type="subTitle"/>
          </p:nvPr>
        </p:nvSpPr>
        <p:spPr>
          <a:xfrm>
            <a:off x="4301750" y="2347775"/>
            <a:ext cx="3293400" cy="171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17"/>
          <p:cNvSpPr txBox="1"/>
          <p:nvPr>
            <p:ph idx="2" type="subTitle"/>
          </p:nvPr>
        </p:nvSpPr>
        <p:spPr>
          <a:xfrm>
            <a:off x="713225" y="2347775"/>
            <a:ext cx="3293400" cy="171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2800"/>
              <a:buNone/>
              <a:defRPr b="0"/>
            </a:lvl1pPr>
            <a:lvl2pPr lvl="1" rtl="0" algn="ctr">
              <a:lnSpc>
                <a:spcPct val="100000"/>
              </a:lnSpc>
              <a:spcBef>
                <a:spcPts val="10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7"/>
          <p:cNvSpPr txBox="1"/>
          <p:nvPr>
            <p:ph idx="3" type="subTitle"/>
          </p:nvPr>
        </p:nvSpPr>
        <p:spPr>
          <a:xfrm>
            <a:off x="713225" y="1570175"/>
            <a:ext cx="3293400" cy="7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Bebas Neue"/>
              <a:buNone/>
              <a:defRPr sz="2200">
                <a:solidFill>
                  <a:schemeClr val="dk1"/>
                </a:solidFill>
                <a:latin typeface="Archivo ExtraBold"/>
                <a:ea typeface="Archivo ExtraBold"/>
                <a:cs typeface="Archivo ExtraBold"/>
                <a:sym typeface="Archivo ExtraBold"/>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91" name="Google Shape;91;p17"/>
          <p:cNvSpPr txBox="1"/>
          <p:nvPr>
            <p:ph idx="4" type="subTitle"/>
          </p:nvPr>
        </p:nvSpPr>
        <p:spPr>
          <a:xfrm>
            <a:off x="4301750" y="1570175"/>
            <a:ext cx="3293400" cy="7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Bebas Neue"/>
              <a:buNone/>
              <a:defRPr b="1" sz="2200">
                <a:solidFill>
                  <a:schemeClr val="dk1"/>
                </a:solidFill>
                <a:latin typeface="Archivo"/>
                <a:ea typeface="Archivo"/>
                <a:cs typeface="Archivo"/>
                <a:sym typeface="Archivo"/>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4" name="Google Shape;94;p18"/>
          <p:cNvGrpSpPr/>
          <p:nvPr/>
        </p:nvGrpSpPr>
        <p:grpSpPr>
          <a:xfrm>
            <a:off x="-1541087" y="-988262"/>
            <a:ext cx="11285425" cy="8056575"/>
            <a:chOff x="-1541087" y="-988262"/>
            <a:chExt cx="11285425" cy="8056575"/>
          </a:xfrm>
        </p:grpSpPr>
        <p:sp>
          <p:nvSpPr>
            <p:cNvPr id="95" name="Google Shape;95;p18"/>
            <p:cNvSpPr/>
            <p:nvPr/>
          </p:nvSpPr>
          <p:spPr>
            <a:xfrm flipH="1" rot="10800000">
              <a:off x="7627538" y="-98826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flipH="1">
              <a:off x="-1541087" y="435001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8"/>
          <p:cNvGrpSpPr/>
          <p:nvPr/>
        </p:nvGrpSpPr>
        <p:grpSpPr>
          <a:xfrm>
            <a:off x="-437800" y="-350151"/>
            <a:ext cx="10106525" cy="5986438"/>
            <a:chOff x="-437800" y="-350151"/>
            <a:chExt cx="10106525" cy="5986438"/>
          </a:xfrm>
        </p:grpSpPr>
        <p:sp>
          <p:nvSpPr>
            <p:cNvPr id="98" name="Google Shape;98;p18"/>
            <p:cNvSpPr/>
            <p:nvPr/>
          </p:nvSpPr>
          <p:spPr>
            <a:xfrm flipH="1">
              <a:off x="-437800"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flipH="1">
              <a:off x="-338587" y="-350151"/>
              <a:ext cx="862200" cy="840600"/>
            </a:xfrm>
            <a:prstGeom prst="star7">
              <a:avLst>
                <a:gd fmla="val 20592" name="adj"/>
                <a:gd fmla="val 102572" name="hf"/>
                <a:gd fmla="val 10521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flipH="1">
              <a:off x="8636425" y="460398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grpSp>
        <p:nvGrpSpPr>
          <p:cNvPr id="102" name="Google Shape;102;p19"/>
          <p:cNvGrpSpPr/>
          <p:nvPr/>
        </p:nvGrpSpPr>
        <p:grpSpPr>
          <a:xfrm>
            <a:off x="-893700" y="-1545587"/>
            <a:ext cx="11697142" cy="8141510"/>
            <a:chOff x="-893700" y="-1545587"/>
            <a:chExt cx="11697142" cy="8141510"/>
          </a:xfrm>
        </p:grpSpPr>
        <p:sp>
          <p:nvSpPr>
            <p:cNvPr id="103" name="Google Shape;103;p19"/>
            <p:cNvSpPr/>
            <p:nvPr/>
          </p:nvSpPr>
          <p:spPr>
            <a:xfrm flipH="1" rot="10800000">
              <a:off x="-893700" y="-1545587"/>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flipH="1" rot="10800000">
              <a:off x="8085142" y="387762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9"/>
          <p:cNvGrpSpPr/>
          <p:nvPr/>
        </p:nvGrpSpPr>
        <p:grpSpPr>
          <a:xfrm>
            <a:off x="294460" y="-492802"/>
            <a:ext cx="8273302" cy="5320592"/>
            <a:chOff x="294460" y="-492802"/>
            <a:chExt cx="8273302" cy="5320592"/>
          </a:xfrm>
        </p:grpSpPr>
        <p:sp>
          <p:nvSpPr>
            <p:cNvPr id="106" name="Google Shape;106;p19"/>
            <p:cNvSpPr/>
            <p:nvPr/>
          </p:nvSpPr>
          <p:spPr>
            <a:xfrm flipH="1" rot="10800000">
              <a:off x="7535463" y="-492802"/>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9"/>
            <p:cNvGrpSpPr/>
            <p:nvPr/>
          </p:nvGrpSpPr>
          <p:grpSpPr>
            <a:xfrm>
              <a:off x="294460" y="4603989"/>
              <a:ext cx="1244146" cy="223800"/>
              <a:chOff x="584448" y="438864"/>
              <a:chExt cx="1244146" cy="223800"/>
            </a:xfrm>
          </p:grpSpPr>
          <p:sp>
            <p:nvSpPr>
              <p:cNvPr id="108" name="Google Shape;108;p19"/>
              <p:cNvSpPr/>
              <p:nvPr/>
            </p:nvSpPr>
            <p:spPr>
              <a:xfrm>
                <a:off x="1604793" y="438864"/>
                <a:ext cx="223800" cy="2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1264678" y="438864"/>
                <a:ext cx="223800" cy="2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924563" y="438864"/>
                <a:ext cx="223800" cy="2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584448" y="438864"/>
                <a:ext cx="223800" cy="2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19"/>
          <p:cNvSpPr txBox="1"/>
          <p:nvPr>
            <p:ph type="title"/>
          </p:nvPr>
        </p:nvSpPr>
        <p:spPr>
          <a:xfrm>
            <a:off x="1608675" y="995363"/>
            <a:ext cx="5926800" cy="134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9"/>
          <p:cNvSpPr txBox="1"/>
          <p:nvPr>
            <p:ph idx="1" type="subTitle"/>
          </p:nvPr>
        </p:nvSpPr>
        <p:spPr>
          <a:xfrm>
            <a:off x="1608675" y="2484638"/>
            <a:ext cx="5926800" cy="16635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600"/>
              <a:buFont typeface="Nunito Light"/>
              <a:buChar char="○"/>
              <a:defRPr/>
            </a:lvl5pPr>
            <a:lvl6pPr lvl="5" rtl="0" algn="ctr">
              <a:lnSpc>
                <a:spcPct val="100000"/>
              </a:lnSpc>
              <a:spcBef>
                <a:spcPts val="1600"/>
              </a:spcBef>
              <a:spcAft>
                <a:spcPts val="0"/>
              </a:spcAft>
              <a:buClr>
                <a:srgbClr val="999999"/>
              </a:buClr>
              <a:buSzPts val="16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6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1492312" y="-1577312"/>
            <a:ext cx="9888113" cy="8474785"/>
            <a:chOff x="-1492312" y="-1577312"/>
            <a:chExt cx="9888113" cy="8474785"/>
          </a:xfrm>
        </p:grpSpPr>
        <p:sp>
          <p:nvSpPr>
            <p:cNvPr id="116" name="Google Shape;116;p20"/>
            <p:cNvSpPr/>
            <p:nvPr/>
          </p:nvSpPr>
          <p:spPr>
            <a:xfrm rot="10800000">
              <a:off x="-1492312" y="417917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10800000">
              <a:off x="6279000" y="-15773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0"/>
          <p:cNvGrpSpPr/>
          <p:nvPr/>
        </p:nvGrpSpPr>
        <p:grpSpPr>
          <a:xfrm>
            <a:off x="-445012" y="-418237"/>
            <a:ext cx="9442638" cy="1495184"/>
            <a:chOff x="-445012" y="-418237"/>
            <a:chExt cx="9442638" cy="1495184"/>
          </a:xfrm>
        </p:grpSpPr>
        <p:sp>
          <p:nvSpPr>
            <p:cNvPr id="119" name="Google Shape;119;p20"/>
            <p:cNvSpPr/>
            <p:nvPr/>
          </p:nvSpPr>
          <p:spPr>
            <a:xfrm>
              <a:off x="-445012" y="-418237"/>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flipH="1" rot="10800000">
              <a:off x="8135425" y="2046"/>
              <a:ext cx="862200" cy="1074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0"/>
            <p:cNvGrpSpPr/>
            <p:nvPr/>
          </p:nvGrpSpPr>
          <p:grpSpPr>
            <a:xfrm>
              <a:off x="7250885" y="315689"/>
              <a:ext cx="1244146" cy="223800"/>
              <a:chOff x="879348" y="438864"/>
              <a:chExt cx="1244146" cy="223800"/>
            </a:xfrm>
          </p:grpSpPr>
          <p:sp>
            <p:nvSpPr>
              <p:cNvPr id="122" name="Google Shape;122;p20"/>
              <p:cNvSpPr/>
              <p:nvPr/>
            </p:nvSpPr>
            <p:spPr>
              <a:xfrm>
                <a:off x="18996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15595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12194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8793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21"/>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9" name="Google Shape;129;p21"/>
          <p:cNvSpPr txBox="1"/>
          <p:nvPr>
            <p:ph idx="1" type="subTitle"/>
          </p:nvPr>
        </p:nvSpPr>
        <p:spPr>
          <a:xfrm>
            <a:off x="2135550" y="3153500"/>
            <a:ext cx="4872900" cy="80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130" name="Google Shape;130;p21"/>
          <p:cNvGrpSpPr/>
          <p:nvPr/>
        </p:nvGrpSpPr>
        <p:grpSpPr>
          <a:xfrm>
            <a:off x="-885900" y="-1259812"/>
            <a:ext cx="11319388" cy="8157285"/>
            <a:chOff x="-885900" y="-1259812"/>
            <a:chExt cx="11319388" cy="8157285"/>
          </a:xfrm>
        </p:grpSpPr>
        <p:sp>
          <p:nvSpPr>
            <p:cNvPr id="131" name="Google Shape;131;p21"/>
            <p:cNvSpPr/>
            <p:nvPr/>
          </p:nvSpPr>
          <p:spPr>
            <a:xfrm rot="10800000">
              <a:off x="7715188" y="417917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10800000">
              <a:off x="-885900" y="-12598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1"/>
          <p:cNvGrpSpPr/>
          <p:nvPr/>
        </p:nvGrpSpPr>
        <p:grpSpPr>
          <a:xfrm>
            <a:off x="-466187" y="241589"/>
            <a:ext cx="2276468" cy="3828548"/>
            <a:chOff x="-466187" y="241589"/>
            <a:chExt cx="2276468" cy="3828548"/>
          </a:xfrm>
        </p:grpSpPr>
        <p:sp>
          <p:nvSpPr>
            <p:cNvPr id="134" name="Google Shape;134;p21"/>
            <p:cNvSpPr/>
            <p:nvPr/>
          </p:nvSpPr>
          <p:spPr>
            <a:xfrm>
              <a:off x="-466187" y="3037838"/>
              <a:ext cx="1032300" cy="10323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21"/>
            <p:cNvGrpSpPr/>
            <p:nvPr/>
          </p:nvGrpSpPr>
          <p:grpSpPr>
            <a:xfrm>
              <a:off x="566135" y="241589"/>
              <a:ext cx="1244146" cy="223800"/>
              <a:chOff x="584448" y="438864"/>
              <a:chExt cx="1244146" cy="223800"/>
            </a:xfrm>
          </p:grpSpPr>
          <p:sp>
            <p:nvSpPr>
              <p:cNvPr id="136" name="Google Shape;136;p21"/>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ph idx="2" type="pic"/>
          </p:nvPr>
        </p:nvSpPr>
        <p:spPr>
          <a:xfrm>
            <a:off x="0" y="0"/>
            <a:ext cx="9144000" cy="5143500"/>
          </a:xfrm>
          <a:prstGeom prst="rect">
            <a:avLst/>
          </a:prstGeom>
          <a:noFill/>
          <a:ln>
            <a:noFill/>
          </a:ln>
        </p:spPr>
      </p:sp>
      <p:sp>
        <p:nvSpPr>
          <p:cNvPr id="142" name="Google Shape;142;p22"/>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grpSp>
        <p:nvGrpSpPr>
          <p:cNvPr id="144" name="Google Shape;144;p23"/>
          <p:cNvGrpSpPr/>
          <p:nvPr/>
        </p:nvGrpSpPr>
        <p:grpSpPr>
          <a:xfrm>
            <a:off x="3294375" y="-487188"/>
            <a:ext cx="4790087" cy="6194363"/>
            <a:chOff x="3294375" y="-487188"/>
            <a:chExt cx="4790087" cy="6194363"/>
          </a:xfrm>
        </p:grpSpPr>
        <p:sp>
          <p:nvSpPr>
            <p:cNvPr id="145" name="Google Shape;145;p23"/>
            <p:cNvSpPr/>
            <p:nvPr/>
          </p:nvSpPr>
          <p:spPr>
            <a:xfrm flipH="1">
              <a:off x="7052163" y="4674875"/>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flipH="1">
              <a:off x="3294375" y="-487188"/>
              <a:ext cx="862200" cy="840600"/>
            </a:xfrm>
            <a:prstGeom prst="star7">
              <a:avLst>
                <a:gd fmla="val 20592" name="adj"/>
                <a:gd fmla="val 102572" name="hf"/>
                <a:gd fmla="val 10521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3"/>
          <p:cNvGrpSpPr/>
          <p:nvPr/>
        </p:nvGrpSpPr>
        <p:grpSpPr>
          <a:xfrm flipH="1">
            <a:off x="161678" y="197147"/>
            <a:ext cx="762727" cy="849644"/>
            <a:chOff x="5471675" y="3911838"/>
            <a:chExt cx="898700" cy="1001113"/>
          </a:xfrm>
        </p:grpSpPr>
        <p:sp>
          <p:nvSpPr>
            <p:cNvPr id="148" name="Google Shape;148;p23"/>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3"/>
          <p:cNvGrpSpPr/>
          <p:nvPr/>
        </p:nvGrpSpPr>
        <p:grpSpPr>
          <a:xfrm>
            <a:off x="-1260250" y="-797600"/>
            <a:ext cx="11039225" cy="7696750"/>
            <a:chOff x="-1260250" y="-797600"/>
            <a:chExt cx="11039225" cy="7696750"/>
          </a:xfrm>
        </p:grpSpPr>
        <p:sp>
          <p:nvSpPr>
            <p:cNvPr id="151" name="Google Shape;151;p23"/>
            <p:cNvSpPr/>
            <p:nvPr/>
          </p:nvSpPr>
          <p:spPr>
            <a:xfrm flipH="1">
              <a:off x="-1260250" y="4180850"/>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flipH="1" rot="10800000">
              <a:off x="7662175" y="-797600"/>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3"/>
          <p:cNvSpPr txBox="1"/>
          <p:nvPr>
            <p:ph hasCustomPrompt="1" type="title"/>
          </p:nvPr>
        </p:nvSpPr>
        <p:spPr>
          <a:xfrm>
            <a:off x="1284000" y="1288250"/>
            <a:ext cx="6576000" cy="19707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54" name="Google Shape;154;p23"/>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55" name="Shape 15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56" name="Shape 156"/>
        <p:cNvGrpSpPr/>
        <p:nvPr/>
      </p:nvGrpSpPr>
      <p:grpSpPr>
        <a:xfrm>
          <a:off x="0" y="0"/>
          <a:ext cx="0" cy="0"/>
          <a:chOff x="0" y="0"/>
          <a:chExt cx="0" cy="0"/>
        </a:xfrm>
      </p:grpSpPr>
      <p:grpSp>
        <p:nvGrpSpPr>
          <p:cNvPr id="157" name="Google Shape;157;p25"/>
          <p:cNvGrpSpPr/>
          <p:nvPr/>
        </p:nvGrpSpPr>
        <p:grpSpPr>
          <a:xfrm>
            <a:off x="-1192937" y="-988262"/>
            <a:ext cx="10937275" cy="7866075"/>
            <a:chOff x="-1192937" y="-988262"/>
            <a:chExt cx="10937275" cy="7866075"/>
          </a:xfrm>
        </p:grpSpPr>
        <p:sp>
          <p:nvSpPr>
            <p:cNvPr id="158" name="Google Shape;158;p25"/>
            <p:cNvSpPr/>
            <p:nvPr/>
          </p:nvSpPr>
          <p:spPr>
            <a:xfrm flipH="1" rot="10800000">
              <a:off x="7627538" y="-98826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flipH="1">
              <a:off x="-1192937" y="415951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5"/>
          <p:cNvGrpSpPr/>
          <p:nvPr/>
        </p:nvGrpSpPr>
        <p:grpSpPr>
          <a:xfrm>
            <a:off x="-698075" y="-445026"/>
            <a:ext cx="3602938" cy="3236963"/>
            <a:chOff x="-698075" y="-445026"/>
            <a:chExt cx="3602938" cy="3236963"/>
          </a:xfrm>
        </p:grpSpPr>
        <p:sp>
          <p:nvSpPr>
            <p:cNvPr id="161" name="Google Shape;161;p25"/>
            <p:cNvSpPr/>
            <p:nvPr/>
          </p:nvSpPr>
          <p:spPr>
            <a:xfrm flipH="1">
              <a:off x="-698075" y="175963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flipH="1">
              <a:off x="2042663" y="-445026"/>
              <a:ext cx="862200" cy="840600"/>
            </a:xfrm>
            <a:prstGeom prst="star7">
              <a:avLst>
                <a:gd fmla="val 20592" name="adj"/>
                <a:gd fmla="val 102572" name="hf"/>
                <a:gd fmla="val 10521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164" name="Shape 164"/>
        <p:cNvGrpSpPr/>
        <p:nvPr/>
      </p:nvGrpSpPr>
      <p:grpSpPr>
        <a:xfrm>
          <a:off x="0" y="0"/>
          <a:ext cx="0" cy="0"/>
          <a:chOff x="0" y="0"/>
          <a:chExt cx="0" cy="0"/>
        </a:xfrm>
      </p:grpSpPr>
      <p:sp>
        <p:nvSpPr>
          <p:cNvPr id="165" name="Google Shape;165;p26"/>
          <p:cNvSpPr/>
          <p:nvPr/>
        </p:nvSpPr>
        <p:spPr>
          <a:xfrm>
            <a:off x="8049150" y="-960477"/>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26"/>
          <p:cNvGrpSpPr/>
          <p:nvPr/>
        </p:nvGrpSpPr>
        <p:grpSpPr>
          <a:xfrm>
            <a:off x="-445012" y="-418237"/>
            <a:ext cx="9398531" cy="5372277"/>
            <a:chOff x="-445012" y="-418237"/>
            <a:chExt cx="9398531" cy="5372277"/>
          </a:xfrm>
        </p:grpSpPr>
        <p:sp>
          <p:nvSpPr>
            <p:cNvPr id="167" name="Google Shape;167;p26"/>
            <p:cNvSpPr/>
            <p:nvPr/>
          </p:nvSpPr>
          <p:spPr>
            <a:xfrm>
              <a:off x="-445012" y="-418237"/>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6"/>
            <p:cNvGrpSpPr/>
            <p:nvPr/>
          </p:nvGrpSpPr>
          <p:grpSpPr>
            <a:xfrm>
              <a:off x="7709373" y="4730239"/>
              <a:ext cx="1244146" cy="223800"/>
              <a:chOff x="584448" y="438864"/>
              <a:chExt cx="1244146" cy="223800"/>
            </a:xfrm>
          </p:grpSpPr>
          <p:sp>
            <p:nvSpPr>
              <p:cNvPr id="169" name="Google Shape;169;p26"/>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 name="Google Shape;17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74" name="Shape 174"/>
        <p:cNvGrpSpPr/>
        <p:nvPr/>
      </p:nvGrpSpPr>
      <p:grpSpPr>
        <a:xfrm>
          <a:off x="0" y="0"/>
          <a:ext cx="0" cy="0"/>
          <a:chOff x="0" y="0"/>
          <a:chExt cx="0" cy="0"/>
        </a:xfrm>
      </p:grpSpPr>
      <p:grpSp>
        <p:nvGrpSpPr>
          <p:cNvPr id="175" name="Google Shape;175;p27"/>
          <p:cNvGrpSpPr/>
          <p:nvPr/>
        </p:nvGrpSpPr>
        <p:grpSpPr>
          <a:xfrm>
            <a:off x="-893700" y="-1545587"/>
            <a:ext cx="11604050" cy="7912910"/>
            <a:chOff x="-893700" y="-1545587"/>
            <a:chExt cx="11604050" cy="7912910"/>
          </a:xfrm>
        </p:grpSpPr>
        <p:sp>
          <p:nvSpPr>
            <p:cNvPr id="176" name="Google Shape;176;p27"/>
            <p:cNvSpPr/>
            <p:nvPr/>
          </p:nvSpPr>
          <p:spPr>
            <a:xfrm>
              <a:off x="-893700" y="4250523"/>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7992050" y="-1545587"/>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7"/>
          <p:cNvSpPr txBox="1"/>
          <p:nvPr>
            <p:ph idx="2" type="title"/>
          </p:nvPr>
        </p:nvSpPr>
        <p:spPr>
          <a:xfrm>
            <a:off x="1769389" y="1516319"/>
            <a:ext cx="4464300" cy="788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0" name="Google Shape;180;p27"/>
          <p:cNvSpPr txBox="1"/>
          <p:nvPr>
            <p:ph idx="3" type="title"/>
          </p:nvPr>
        </p:nvSpPr>
        <p:spPr>
          <a:xfrm>
            <a:off x="1769389" y="2601731"/>
            <a:ext cx="4464300" cy="788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1" name="Google Shape;181;p27"/>
          <p:cNvSpPr txBox="1"/>
          <p:nvPr>
            <p:ph idx="4" type="title"/>
          </p:nvPr>
        </p:nvSpPr>
        <p:spPr>
          <a:xfrm>
            <a:off x="1769388" y="3687143"/>
            <a:ext cx="4464300" cy="788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2" name="Google Shape;182;p27"/>
          <p:cNvSpPr txBox="1"/>
          <p:nvPr>
            <p:ph hasCustomPrompt="1" idx="5" type="title"/>
          </p:nvPr>
        </p:nvSpPr>
        <p:spPr>
          <a:xfrm>
            <a:off x="846150" y="1646519"/>
            <a:ext cx="7347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27"/>
          <p:cNvSpPr txBox="1"/>
          <p:nvPr>
            <p:ph hasCustomPrompt="1" idx="6" type="title"/>
          </p:nvPr>
        </p:nvSpPr>
        <p:spPr>
          <a:xfrm>
            <a:off x="846150" y="2731931"/>
            <a:ext cx="7347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27"/>
          <p:cNvSpPr txBox="1"/>
          <p:nvPr>
            <p:ph hasCustomPrompt="1" idx="7" type="title"/>
          </p:nvPr>
        </p:nvSpPr>
        <p:spPr>
          <a:xfrm>
            <a:off x="846150" y="3817343"/>
            <a:ext cx="7347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85" name="Google Shape;185;p27"/>
          <p:cNvGrpSpPr/>
          <p:nvPr/>
        </p:nvGrpSpPr>
        <p:grpSpPr>
          <a:xfrm>
            <a:off x="-445012" y="-418237"/>
            <a:ext cx="9076439" cy="6054187"/>
            <a:chOff x="-445012" y="-418237"/>
            <a:chExt cx="9076439" cy="6054187"/>
          </a:xfrm>
        </p:grpSpPr>
        <p:grpSp>
          <p:nvGrpSpPr>
            <p:cNvPr id="186" name="Google Shape;186;p27"/>
            <p:cNvGrpSpPr/>
            <p:nvPr/>
          </p:nvGrpSpPr>
          <p:grpSpPr>
            <a:xfrm rot="5400000">
              <a:off x="7897533" y="-194384"/>
              <a:ext cx="223721" cy="1244067"/>
              <a:chOff x="9900850" y="3281088"/>
              <a:chExt cx="475800" cy="2645825"/>
            </a:xfrm>
          </p:grpSpPr>
          <p:sp>
            <p:nvSpPr>
              <p:cNvPr id="187" name="Google Shape;187;p27"/>
              <p:cNvSpPr/>
              <p:nvPr/>
            </p:nvSpPr>
            <p:spPr>
              <a:xfrm>
                <a:off x="9900850" y="3281088"/>
                <a:ext cx="475800" cy="47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9900850" y="4004429"/>
                <a:ext cx="475800" cy="47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9900850" y="4727771"/>
                <a:ext cx="475800" cy="47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9900850" y="5451113"/>
                <a:ext cx="475800" cy="47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7"/>
            <p:cNvSpPr/>
            <p:nvPr/>
          </p:nvSpPr>
          <p:spPr>
            <a:xfrm>
              <a:off x="5165225" y="4795349"/>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445012" y="-418237"/>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
    <p:spTree>
      <p:nvGrpSpPr>
        <p:cNvPr id="193" name="Shape 193"/>
        <p:cNvGrpSpPr/>
        <p:nvPr/>
      </p:nvGrpSpPr>
      <p:grpSpPr>
        <a:xfrm>
          <a:off x="0" y="0"/>
          <a:ext cx="0" cy="0"/>
          <a:chOff x="0" y="0"/>
          <a:chExt cx="0" cy="0"/>
        </a:xfrm>
      </p:grpSpPr>
      <p:grpSp>
        <p:nvGrpSpPr>
          <p:cNvPr id="194" name="Google Shape;194;p28"/>
          <p:cNvGrpSpPr/>
          <p:nvPr/>
        </p:nvGrpSpPr>
        <p:grpSpPr>
          <a:xfrm>
            <a:off x="-860975" y="-1124612"/>
            <a:ext cx="7075525" cy="7491935"/>
            <a:chOff x="-860975" y="-1124612"/>
            <a:chExt cx="7075525" cy="7491935"/>
          </a:xfrm>
        </p:grpSpPr>
        <p:sp>
          <p:nvSpPr>
            <p:cNvPr id="195" name="Google Shape;195;p28"/>
            <p:cNvSpPr/>
            <p:nvPr/>
          </p:nvSpPr>
          <p:spPr>
            <a:xfrm flipH="1" rot="10800000">
              <a:off x="-860975" y="364902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flipH="1" rot="10800000">
              <a:off x="4097750" y="-11246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8"/>
          <p:cNvGrpSpPr/>
          <p:nvPr/>
        </p:nvGrpSpPr>
        <p:grpSpPr>
          <a:xfrm>
            <a:off x="331858" y="4179184"/>
            <a:ext cx="762727" cy="849644"/>
            <a:chOff x="5471675" y="3911838"/>
            <a:chExt cx="898700" cy="1001113"/>
          </a:xfrm>
        </p:grpSpPr>
        <p:sp>
          <p:nvSpPr>
            <p:cNvPr id="198" name="Google Shape;198;p28"/>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8"/>
          <p:cNvGrpSpPr/>
          <p:nvPr/>
        </p:nvGrpSpPr>
        <p:grpSpPr>
          <a:xfrm>
            <a:off x="5889950" y="-492812"/>
            <a:ext cx="3784388" cy="6020487"/>
            <a:chOff x="5889950" y="-492812"/>
            <a:chExt cx="3784388" cy="6020487"/>
          </a:xfrm>
        </p:grpSpPr>
        <p:sp>
          <p:nvSpPr>
            <p:cNvPr id="201" name="Google Shape;201;p28"/>
            <p:cNvSpPr/>
            <p:nvPr/>
          </p:nvSpPr>
          <p:spPr>
            <a:xfrm>
              <a:off x="8642038" y="-492812"/>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5889950" y="4687074"/>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8"/>
          <p:cNvSpPr txBox="1"/>
          <p:nvPr>
            <p:ph type="title"/>
          </p:nvPr>
        </p:nvSpPr>
        <p:spPr>
          <a:xfrm>
            <a:off x="713225" y="2163850"/>
            <a:ext cx="7717500" cy="150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4" name="Google Shape;204;p28"/>
          <p:cNvSpPr txBox="1"/>
          <p:nvPr>
            <p:ph idx="1" type="subTitle"/>
          </p:nvPr>
        </p:nvSpPr>
        <p:spPr>
          <a:xfrm>
            <a:off x="3363175" y="3673150"/>
            <a:ext cx="50676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05" name="Google Shape;205;p28"/>
          <p:cNvSpPr txBox="1"/>
          <p:nvPr>
            <p:ph hasCustomPrompt="1" idx="2" type="title"/>
          </p:nvPr>
        </p:nvSpPr>
        <p:spPr>
          <a:xfrm>
            <a:off x="7217575" y="944275"/>
            <a:ext cx="1032300" cy="81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4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
    <p:spTree>
      <p:nvGrpSpPr>
        <p:cNvPr id="206" name="Shape 206"/>
        <p:cNvGrpSpPr/>
        <p:nvPr/>
      </p:nvGrpSpPr>
      <p:grpSpPr>
        <a:xfrm>
          <a:off x="0" y="0"/>
          <a:ext cx="0" cy="0"/>
          <a:chOff x="0" y="0"/>
          <a:chExt cx="0" cy="0"/>
        </a:xfrm>
      </p:grpSpPr>
      <p:sp>
        <p:nvSpPr>
          <p:cNvPr id="207" name="Google Shape;207;p29"/>
          <p:cNvSpPr/>
          <p:nvPr/>
        </p:nvSpPr>
        <p:spPr>
          <a:xfrm flipH="1" rot="10800000">
            <a:off x="-511662" y="428224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txBox="1"/>
          <p:nvPr>
            <p:ph type="title"/>
          </p:nvPr>
        </p:nvSpPr>
        <p:spPr>
          <a:xfrm>
            <a:off x="720000" y="2163838"/>
            <a:ext cx="6900000" cy="1509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 name="Google Shape;209;p29"/>
          <p:cNvSpPr txBox="1"/>
          <p:nvPr>
            <p:ph idx="1" type="subTitle"/>
          </p:nvPr>
        </p:nvSpPr>
        <p:spPr>
          <a:xfrm>
            <a:off x="720000" y="36731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10" name="Google Shape;210;p29"/>
          <p:cNvSpPr txBox="1"/>
          <p:nvPr>
            <p:ph hasCustomPrompt="1" idx="2" type="title"/>
          </p:nvPr>
        </p:nvSpPr>
        <p:spPr>
          <a:xfrm>
            <a:off x="900450" y="948025"/>
            <a:ext cx="1032300" cy="80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4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grpSp>
        <p:nvGrpSpPr>
          <p:cNvPr id="211" name="Google Shape;211;p29"/>
          <p:cNvGrpSpPr/>
          <p:nvPr/>
        </p:nvGrpSpPr>
        <p:grpSpPr>
          <a:xfrm>
            <a:off x="-893700" y="-1545587"/>
            <a:ext cx="11604050" cy="7912910"/>
            <a:chOff x="-893700" y="-1545587"/>
            <a:chExt cx="11604050" cy="7912910"/>
          </a:xfrm>
        </p:grpSpPr>
        <p:sp>
          <p:nvSpPr>
            <p:cNvPr id="212" name="Google Shape;212;p29"/>
            <p:cNvSpPr/>
            <p:nvPr/>
          </p:nvSpPr>
          <p:spPr>
            <a:xfrm flipH="1" rot="10800000">
              <a:off x="-893700" y="-1545587"/>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flipH="1" rot="10800000">
              <a:off x="7992050" y="364902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4" name="Shape 214"/>
        <p:cNvGrpSpPr/>
        <p:nvPr/>
      </p:nvGrpSpPr>
      <p:grpSpPr>
        <a:xfrm>
          <a:off x="0" y="0"/>
          <a:ext cx="0" cy="0"/>
          <a:chOff x="0" y="0"/>
          <a:chExt cx="0" cy="0"/>
        </a:xfrm>
      </p:grpSpPr>
      <p:grpSp>
        <p:nvGrpSpPr>
          <p:cNvPr id="215" name="Google Shape;215;p30"/>
          <p:cNvGrpSpPr/>
          <p:nvPr/>
        </p:nvGrpSpPr>
        <p:grpSpPr>
          <a:xfrm>
            <a:off x="-875437" y="-988262"/>
            <a:ext cx="10619775" cy="7961325"/>
            <a:chOff x="-875437" y="-988262"/>
            <a:chExt cx="10619775" cy="7961325"/>
          </a:xfrm>
        </p:grpSpPr>
        <p:sp>
          <p:nvSpPr>
            <p:cNvPr id="216" name="Google Shape;216;p30"/>
            <p:cNvSpPr/>
            <p:nvPr/>
          </p:nvSpPr>
          <p:spPr>
            <a:xfrm flipH="1">
              <a:off x="-875437" y="425476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flipH="1" rot="10800000">
              <a:off x="7627538" y="-98826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549925" y="1759638"/>
            <a:ext cx="2597513" cy="3684974"/>
            <a:chOff x="-549925" y="1759638"/>
            <a:chExt cx="2597513" cy="3684974"/>
          </a:xfrm>
        </p:grpSpPr>
        <p:sp>
          <p:nvSpPr>
            <p:cNvPr id="219" name="Google Shape;219;p30"/>
            <p:cNvSpPr/>
            <p:nvPr/>
          </p:nvSpPr>
          <p:spPr>
            <a:xfrm flipH="1">
              <a:off x="-549925" y="175963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flipH="1">
              <a:off x="1185388" y="4604012"/>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1" type="subTitle"/>
          </p:nvPr>
        </p:nvSpPr>
        <p:spPr>
          <a:xfrm>
            <a:off x="2099250" y="2656200"/>
            <a:ext cx="4945500" cy="12225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222" name="Google Shape;222;p30"/>
          <p:cNvSpPr txBox="1"/>
          <p:nvPr>
            <p:ph type="title"/>
          </p:nvPr>
        </p:nvSpPr>
        <p:spPr>
          <a:xfrm>
            <a:off x="2099375" y="1264800"/>
            <a:ext cx="4945200" cy="122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3" name="Shape 223"/>
        <p:cNvGrpSpPr/>
        <p:nvPr/>
      </p:nvGrpSpPr>
      <p:grpSpPr>
        <a:xfrm>
          <a:off x="0" y="0"/>
          <a:ext cx="0" cy="0"/>
          <a:chOff x="0" y="0"/>
          <a:chExt cx="0" cy="0"/>
        </a:xfrm>
      </p:grpSpPr>
      <p:grpSp>
        <p:nvGrpSpPr>
          <p:cNvPr id="224" name="Google Shape;224;p31"/>
          <p:cNvGrpSpPr/>
          <p:nvPr/>
        </p:nvGrpSpPr>
        <p:grpSpPr>
          <a:xfrm>
            <a:off x="-1242937" y="-1124612"/>
            <a:ext cx="9683863" cy="7153260"/>
            <a:chOff x="-1242937" y="-1124612"/>
            <a:chExt cx="9683863" cy="7153260"/>
          </a:xfrm>
        </p:grpSpPr>
        <p:sp>
          <p:nvSpPr>
            <p:cNvPr id="225" name="Google Shape;225;p31"/>
            <p:cNvSpPr/>
            <p:nvPr/>
          </p:nvSpPr>
          <p:spPr>
            <a:xfrm rot="10800000">
              <a:off x="-1242937" y="-11246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6324125" y="3911848"/>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90575" y="-280401"/>
            <a:ext cx="6737163" cy="5903913"/>
            <a:chOff x="-490575" y="-280401"/>
            <a:chExt cx="6737163" cy="5903913"/>
          </a:xfrm>
        </p:grpSpPr>
        <p:sp>
          <p:nvSpPr>
            <p:cNvPr id="228" name="Google Shape;228;p31"/>
            <p:cNvSpPr/>
            <p:nvPr/>
          </p:nvSpPr>
          <p:spPr>
            <a:xfrm flipH="1">
              <a:off x="-490575" y="4591213"/>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1"/>
            <p:cNvGrpSpPr/>
            <p:nvPr/>
          </p:nvGrpSpPr>
          <p:grpSpPr>
            <a:xfrm rot="5400000">
              <a:off x="-272827" y="864239"/>
              <a:ext cx="1244146" cy="223800"/>
              <a:chOff x="584448" y="438864"/>
              <a:chExt cx="1244146" cy="223800"/>
            </a:xfrm>
          </p:grpSpPr>
          <p:sp>
            <p:nvSpPr>
              <p:cNvPr id="230" name="Google Shape;230;p31"/>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1"/>
            <p:cNvSpPr/>
            <p:nvPr/>
          </p:nvSpPr>
          <p:spPr>
            <a:xfrm flipH="1">
              <a:off x="5384388" y="-280401"/>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31"/>
          <p:cNvSpPr txBox="1"/>
          <p:nvPr>
            <p:ph type="title"/>
          </p:nvPr>
        </p:nvSpPr>
        <p:spPr>
          <a:xfrm>
            <a:off x="873875" y="539500"/>
            <a:ext cx="41517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31"/>
          <p:cNvSpPr txBox="1"/>
          <p:nvPr>
            <p:ph idx="1" type="subTitle"/>
          </p:nvPr>
        </p:nvSpPr>
        <p:spPr>
          <a:xfrm>
            <a:off x="873875" y="1555900"/>
            <a:ext cx="4151700" cy="1168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37" name="Google Shape;237;p31"/>
          <p:cNvSpPr txBox="1"/>
          <p:nvPr/>
        </p:nvSpPr>
        <p:spPr>
          <a:xfrm>
            <a:off x="873875" y="3525550"/>
            <a:ext cx="4151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rgbClr val="434343"/>
                </a:solidFill>
                <a:latin typeface="Albert Sans"/>
                <a:ea typeface="Albert Sans"/>
                <a:cs typeface="Albert Sans"/>
                <a:sym typeface="Albert Sans"/>
              </a:rPr>
              <a:t>CREDITS</a:t>
            </a:r>
            <a:r>
              <a:rPr lang="en" sz="1100">
                <a:solidFill>
                  <a:srgbClr val="434343"/>
                </a:solidFill>
                <a:latin typeface="Albert Sans"/>
                <a:ea typeface="Albert Sans"/>
                <a:cs typeface="Albert Sans"/>
                <a:sym typeface="Albert Sans"/>
              </a:rPr>
              <a:t>: This presentation template was created by </a:t>
            </a:r>
            <a:r>
              <a:rPr b="1" lang="en" sz="1100">
                <a:solidFill>
                  <a:srgbClr val="434343"/>
                </a:solidFill>
                <a:uFill>
                  <a:noFill/>
                </a:uFill>
                <a:latin typeface="Albert Sans"/>
                <a:ea typeface="Albert Sans"/>
                <a:cs typeface="Albert Sans"/>
                <a:sym typeface="Albert Sans"/>
                <a:hlinkClick r:id="rId2">
                  <a:extLst>
                    <a:ext uri="{A12FA001-AC4F-418D-AE19-62706E023703}">
                      <ahyp:hlinkClr val="tx"/>
                    </a:ext>
                  </a:extLst>
                </a:hlinkClick>
              </a:rPr>
              <a:t>Slidesgo</a:t>
            </a:r>
            <a:r>
              <a:rPr lang="en" sz="1100">
                <a:solidFill>
                  <a:srgbClr val="434343"/>
                </a:solidFill>
                <a:latin typeface="Albert Sans"/>
                <a:ea typeface="Albert Sans"/>
                <a:cs typeface="Albert Sans"/>
                <a:sym typeface="Albert Sans"/>
              </a:rPr>
              <a:t>, and includes icons by </a:t>
            </a:r>
            <a:r>
              <a:rPr b="1" lang="en" sz="1100">
                <a:solidFill>
                  <a:srgbClr val="434343"/>
                </a:solidFill>
                <a:uFill>
                  <a:noFill/>
                </a:uFill>
                <a:latin typeface="Albert Sans"/>
                <a:ea typeface="Albert Sans"/>
                <a:cs typeface="Albert Sans"/>
                <a:sym typeface="Albert Sans"/>
                <a:hlinkClick r:id="rId3">
                  <a:extLst>
                    <a:ext uri="{A12FA001-AC4F-418D-AE19-62706E023703}">
                      <ahyp:hlinkClr val="tx"/>
                    </a:ext>
                  </a:extLst>
                </a:hlinkClick>
              </a:rPr>
              <a:t>Flaticon</a:t>
            </a:r>
            <a:r>
              <a:rPr lang="en" sz="1100">
                <a:solidFill>
                  <a:srgbClr val="434343"/>
                </a:solidFill>
                <a:latin typeface="Albert Sans"/>
                <a:ea typeface="Albert Sans"/>
                <a:cs typeface="Albert Sans"/>
                <a:sym typeface="Albert Sans"/>
              </a:rPr>
              <a:t>, infographics &amp; images by </a:t>
            </a:r>
            <a:r>
              <a:rPr b="1" lang="en" sz="1100">
                <a:solidFill>
                  <a:srgbClr val="434343"/>
                </a:solidFill>
                <a:uFill>
                  <a:noFill/>
                </a:uFill>
                <a:latin typeface="Albert Sans"/>
                <a:ea typeface="Albert Sans"/>
                <a:cs typeface="Albert Sans"/>
                <a:sym typeface="Albert Sans"/>
                <a:hlinkClick r:id="rId4">
                  <a:extLst>
                    <a:ext uri="{A12FA001-AC4F-418D-AE19-62706E023703}">
                      <ahyp:hlinkClr val="tx"/>
                    </a:ext>
                  </a:extLst>
                </a:hlinkClick>
              </a:rPr>
              <a:t>Freepik</a:t>
            </a:r>
            <a:r>
              <a:rPr b="1" lang="en" sz="1100">
                <a:solidFill>
                  <a:srgbClr val="434343"/>
                </a:solidFill>
                <a:latin typeface="Albert Sans"/>
                <a:ea typeface="Albert Sans"/>
                <a:cs typeface="Albert Sans"/>
                <a:sym typeface="Albert Sans"/>
              </a:rPr>
              <a:t> </a:t>
            </a:r>
            <a:r>
              <a:rPr lang="en" sz="1100">
                <a:solidFill>
                  <a:srgbClr val="434343"/>
                </a:solidFill>
                <a:latin typeface="Albert Sans"/>
                <a:ea typeface="Albert Sans"/>
                <a:cs typeface="Albert Sans"/>
                <a:sym typeface="Albert Sans"/>
              </a:rPr>
              <a:t>and content by Sandra Medina</a:t>
            </a:r>
            <a:endParaRPr b="1" sz="1300">
              <a:solidFill>
                <a:schemeClr val="dk1"/>
              </a:solidFill>
              <a:latin typeface="Albert Sans"/>
              <a:ea typeface="Albert Sans"/>
              <a:cs typeface="Albert Sans"/>
              <a:sym typeface="Albert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238" name="Shape 238"/>
        <p:cNvGrpSpPr/>
        <p:nvPr/>
      </p:nvGrpSpPr>
      <p:grpSpPr>
        <a:xfrm>
          <a:off x="0" y="0"/>
          <a:ext cx="0" cy="0"/>
          <a:chOff x="0" y="0"/>
          <a:chExt cx="0" cy="0"/>
        </a:xfrm>
      </p:grpSpPr>
      <p:grpSp>
        <p:nvGrpSpPr>
          <p:cNvPr id="239" name="Google Shape;239;p32"/>
          <p:cNvGrpSpPr/>
          <p:nvPr/>
        </p:nvGrpSpPr>
        <p:grpSpPr>
          <a:xfrm>
            <a:off x="-1173300" y="-1577312"/>
            <a:ext cx="8134213" cy="7944635"/>
            <a:chOff x="-1173300" y="-1577312"/>
            <a:chExt cx="8134213" cy="7944635"/>
          </a:xfrm>
        </p:grpSpPr>
        <p:sp>
          <p:nvSpPr>
            <p:cNvPr id="240" name="Google Shape;240;p32"/>
            <p:cNvSpPr/>
            <p:nvPr/>
          </p:nvSpPr>
          <p:spPr>
            <a:xfrm flipH="1" rot="10800000">
              <a:off x="4844113" y="-157731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flipH="1" rot="10800000">
              <a:off x="-1173300" y="364902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2"/>
          <p:cNvGrpSpPr/>
          <p:nvPr/>
        </p:nvGrpSpPr>
        <p:grpSpPr>
          <a:xfrm>
            <a:off x="331858" y="4179184"/>
            <a:ext cx="762727" cy="849644"/>
            <a:chOff x="5471675" y="3911838"/>
            <a:chExt cx="898700" cy="1001113"/>
          </a:xfrm>
        </p:grpSpPr>
        <p:sp>
          <p:nvSpPr>
            <p:cNvPr id="243" name="Google Shape;243;p32"/>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2"/>
          <p:cNvGrpSpPr/>
          <p:nvPr/>
        </p:nvGrpSpPr>
        <p:grpSpPr>
          <a:xfrm>
            <a:off x="5889950" y="-492812"/>
            <a:ext cx="3784388" cy="6020487"/>
            <a:chOff x="5889950" y="-492812"/>
            <a:chExt cx="3784388" cy="6020487"/>
          </a:xfrm>
        </p:grpSpPr>
        <p:sp>
          <p:nvSpPr>
            <p:cNvPr id="246" name="Google Shape;246;p32"/>
            <p:cNvSpPr/>
            <p:nvPr/>
          </p:nvSpPr>
          <p:spPr>
            <a:xfrm>
              <a:off x="8642038" y="-492812"/>
              <a:ext cx="1032300" cy="1032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5889950" y="4687074"/>
              <a:ext cx="862200" cy="840600"/>
            </a:xfrm>
            <a:prstGeom prst="star7">
              <a:avLst>
                <a:gd fmla="val 20592" name="adj"/>
                <a:gd fmla="val 102572" name="hf"/>
                <a:gd fmla="val 10521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248" name="Shape 248"/>
        <p:cNvGrpSpPr/>
        <p:nvPr/>
      </p:nvGrpSpPr>
      <p:grpSpPr>
        <a:xfrm>
          <a:off x="0" y="0"/>
          <a:ext cx="0" cy="0"/>
          <a:chOff x="0" y="0"/>
          <a:chExt cx="0" cy="0"/>
        </a:xfrm>
      </p:grpSpPr>
      <p:grpSp>
        <p:nvGrpSpPr>
          <p:cNvPr id="249" name="Google Shape;249;p33"/>
          <p:cNvGrpSpPr/>
          <p:nvPr/>
        </p:nvGrpSpPr>
        <p:grpSpPr>
          <a:xfrm>
            <a:off x="-1192937" y="-988262"/>
            <a:ext cx="10937275" cy="7866075"/>
            <a:chOff x="-1192937" y="-988262"/>
            <a:chExt cx="10937275" cy="7866075"/>
          </a:xfrm>
        </p:grpSpPr>
        <p:sp>
          <p:nvSpPr>
            <p:cNvPr id="250" name="Google Shape;250;p33"/>
            <p:cNvSpPr/>
            <p:nvPr/>
          </p:nvSpPr>
          <p:spPr>
            <a:xfrm flipH="1" rot="10800000">
              <a:off x="7627538" y="-988262"/>
              <a:ext cx="2116800" cy="2116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flipH="1">
              <a:off x="-1192937" y="4159513"/>
              <a:ext cx="2718300" cy="2718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33"/>
          <p:cNvGrpSpPr/>
          <p:nvPr/>
        </p:nvGrpSpPr>
        <p:grpSpPr>
          <a:xfrm>
            <a:off x="8049415" y="168084"/>
            <a:ext cx="762727" cy="849644"/>
            <a:chOff x="8049415" y="168084"/>
            <a:chExt cx="762727" cy="849644"/>
          </a:xfrm>
        </p:grpSpPr>
        <p:sp>
          <p:nvSpPr>
            <p:cNvPr id="253" name="Google Shape;253;p33"/>
            <p:cNvSpPr/>
            <p:nvPr/>
          </p:nvSpPr>
          <p:spPr>
            <a:xfrm flipH="1">
              <a:off x="8241306" y="168084"/>
              <a:ext cx="570836" cy="570836"/>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flipH="1">
              <a:off x="8049415" y="745296"/>
              <a:ext cx="272433" cy="272433"/>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33"/>
          <p:cNvGrpSpPr/>
          <p:nvPr/>
        </p:nvGrpSpPr>
        <p:grpSpPr>
          <a:xfrm>
            <a:off x="-502875" y="-445026"/>
            <a:ext cx="9410986" cy="5430541"/>
            <a:chOff x="-502875" y="-445026"/>
            <a:chExt cx="9410986" cy="5430541"/>
          </a:xfrm>
        </p:grpSpPr>
        <p:sp>
          <p:nvSpPr>
            <p:cNvPr id="256" name="Google Shape;256;p33"/>
            <p:cNvSpPr/>
            <p:nvPr/>
          </p:nvSpPr>
          <p:spPr>
            <a:xfrm flipH="1">
              <a:off x="-502875" y="1759638"/>
              <a:ext cx="1032300" cy="10323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flipH="1">
              <a:off x="2042663" y="-445026"/>
              <a:ext cx="862200" cy="840600"/>
            </a:xfrm>
            <a:prstGeom prst="star7">
              <a:avLst>
                <a:gd fmla="val 20592" name="adj"/>
                <a:gd fmla="val 102572" name="hf"/>
                <a:gd fmla="val 10521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3"/>
            <p:cNvGrpSpPr/>
            <p:nvPr/>
          </p:nvGrpSpPr>
          <p:grpSpPr>
            <a:xfrm>
              <a:off x="8145350" y="4222481"/>
              <a:ext cx="762761" cy="763034"/>
              <a:chOff x="8145350" y="4222481"/>
              <a:chExt cx="762761" cy="763034"/>
            </a:xfrm>
          </p:grpSpPr>
          <p:sp>
            <p:nvSpPr>
              <p:cNvPr id="259" name="Google Shape;259;p33"/>
              <p:cNvSpPr/>
              <p:nvPr/>
            </p:nvSpPr>
            <p:spPr>
              <a:xfrm flipH="1">
                <a:off x="8145350" y="4603989"/>
                <a:ext cx="381790" cy="381526"/>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flipH="1">
                <a:off x="8145350" y="4222481"/>
                <a:ext cx="381790" cy="381517"/>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flipH="1">
                <a:off x="8526330" y="4603989"/>
                <a:ext cx="381781" cy="381526"/>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flipH="1">
                <a:off x="8526330" y="4222481"/>
                <a:ext cx="381781" cy="381517"/>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1pPr>
            <a:lvl2pPr lvl="1"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2pPr>
            <a:lvl3pPr lvl="2"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3pPr>
            <a:lvl4pPr lvl="3"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4pPr>
            <a:lvl5pPr lvl="4"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5pPr>
            <a:lvl6pPr lvl="5"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6pPr>
            <a:lvl7pPr lvl="6"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7pPr>
            <a:lvl8pPr lvl="7"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8pPr>
            <a:lvl9pPr lvl="8" rtl="0">
              <a:spcBef>
                <a:spcPts val="0"/>
              </a:spcBef>
              <a:spcAft>
                <a:spcPts val="0"/>
              </a:spcAft>
              <a:buClr>
                <a:schemeClr val="dk1"/>
              </a:buClr>
              <a:buSzPts val="3500"/>
              <a:buFont typeface="Archivo ExtraBold"/>
              <a:buNone/>
              <a:defRPr sz="3500">
                <a:solidFill>
                  <a:schemeClr val="dk1"/>
                </a:solidFill>
                <a:latin typeface="Archivo ExtraBold"/>
                <a:ea typeface="Archivo ExtraBold"/>
                <a:cs typeface="Archivo ExtraBold"/>
                <a:sym typeface="Archivo ExtraBold"/>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1pPr>
            <a:lvl2pPr indent="-330200" lvl="1" marL="9144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2pPr>
            <a:lvl3pPr indent="-330200" lvl="2" marL="13716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3pPr>
            <a:lvl4pPr indent="-330200" lvl="3" marL="18288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4pPr>
            <a:lvl5pPr indent="-330200" lvl="4" marL="22860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5pPr>
            <a:lvl6pPr indent="-330200" lvl="5" marL="27432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6pPr>
            <a:lvl7pPr indent="-330200" lvl="6" marL="32004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7pPr>
            <a:lvl8pPr indent="-330200" lvl="7" marL="3657600">
              <a:lnSpc>
                <a:spcPct val="115000"/>
              </a:lnSpc>
              <a:spcBef>
                <a:spcPts val="1600"/>
              </a:spcBef>
              <a:spcAft>
                <a:spcPts val="0"/>
              </a:spcAft>
              <a:buClr>
                <a:schemeClr val="dk1"/>
              </a:buClr>
              <a:buSzPts val="1600"/>
              <a:buFont typeface="Albert Sans"/>
              <a:buChar char="○"/>
              <a:defRPr sz="1600">
                <a:solidFill>
                  <a:schemeClr val="dk1"/>
                </a:solidFill>
                <a:latin typeface="Albert Sans"/>
                <a:ea typeface="Albert Sans"/>
                <a:cs typeface="Albert Sans"/>
                <a:sym typeface="Albert Sans"/>
              </a:defRPr>
            </a:lvl8pPr>
            <a:lvl9pPr indent="-330200" lvl="8" marL="4114800">
              <a:lnSpc>
                <a:spcPct val="115000"/>
              </a:lnSpc>
              <a:spcBef>
                <a:spcPts val="1600"/>
              </a:spcBef>
              <a:spcAft>
                <a:spcPts val="1600"/>
              </a:spcAft>
              <a:buClr>
                <a:schemeClr val="dk1"/>
              </a:buClr>
              <a:buSzPts val="1600"/>
              <a:buFont typeface="Albert Sans"/>
              <a:buChar char="■"/>
              <a:defRPr sz="16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ieeexplore.ieee.org/stamp/stamp.jsp?tp=&amp;arnumber=432818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ctrTitle"/>
          </p:nvPr>
        </p:nvSpPr>
        <p:spPr>
          <a:xfrm>
            <a:off x="713225" y="1231975"/>
            <a:ext cx="4840500" cy="301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Detection:</a:t>
            </a:r>
            <a:endParaRPr/>
          </a:p>
          <a:p>
            <a:pPr indent="0" lvl="0" marL="0" rtl="0" algn="l">
              <a:spcBef>
                <a:spcPts val="0"/>
              </a:spcBef>
              <a:spcAft>
                <a:spcPts val="0"/>
              </a:spcAft>
              <a:buNone/>
            </a:pPr>
            <a:r>
              <a:rPr lang="en">
                <a:solidFill>
                  <a:schemeClr val="accent1"/>
                </a:solidFill>
              </a:rPr>
              <a:t>Repetition</a:t>
            </a:r>
            <a:r>
              <a:rPr lang="en">
                <a:solidFill>
                  <a:schemeClr val="lt2"/>
                </a:solidFill>
              </a:rPr>
              <a:t> and </a:t>
            </a:r>
            <a:r>
              <a:rPr lang="en">
                <a:solidFill>
                  <a:srgbClr val="D5A6BD"/>
                </a:solidFill>
              </a:rPr>
              <a:t>Hamming</a:t>
            </a:r>
            <a:r>
              <a:rPr lang="en">
                <a:solidFill>
                  <a:schemeClr val="lt2"/>
                </a:solidFill>
              </a:rPr>
              <a:t> Codes</a:t>
            </a:r>
            <a:endParaRPr>
              <a:solidFill>
                <a:schemeClr val="lt2"/>
              </a:solidFill>
            </a:endParaRPr>
          </a:p>
        </p:txBody>
      </p:sp>
      <p:grpSp>
        <p:nvGrpSpPr>
          <p:cNvPr id="268" name="Google Shape;268;p34"/>
          <p:cNvGrpSpPr/>
          <p:nvPr/>
        </p:nvGrpSpPr>
        <p:grpSpPr>
          <a:xfrm>
            <a:off x="6217908" y="1984934"/>
            <a:ext cx="762727" cy="849644"/>
            <a:chOff x="5471675" y="3911838"/>
            <a:chExt cx="898700" cy="1001113"/>
          </a:xfrm>
        </p:grpSpPr>
        <p:sp>
          <p:nvSpPr>
            <p:cNvPr id="269" name="Google Shape;269;p34"/>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4"/>
          <p:cNvGrpSpPr/>
          <p:nvPr/>
        </p:nvGrpSpPr>
        <p:grpSpPr>
          <a:xfrm>
            <a:off x="584448" y="438864"/>
            <a:ext cx="1244146" cy="223800"/>
            <a:chOff x="584448" y="438864"/>
            <a:chExt cx="1244146" cy="223800"/>
          </a:xfrm>
        </p:grpSpPr>
        <p:sp>
          <p:nvSpPr>
            <p:cNvPr id="272" name="Google Shape;272;p34"/>
            <p:cNvSpPr/>
            <p:nvPr/>
          </p:nvSpPr>
          <p:spPr>
            <a:xfrm>
              <a:off x="160479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26467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92456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58444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4"/>
          <p:cNvGrpSpPr/>
          <p:nvPr/>
        </p:nvGrpSpPr>
        <p:grpSpPr>
          <a:xfrm>
            <a:off x="7499022" y="539488"/>
            <a:ext cx="1348353" cy="4604037"/>
            <a:chOff x="7499022" y="539488"/>
            <a:chExt cx="1348353" cy="4604037"/>
          </a:xfrm>
        </p:grpSpPr>
        <p:sp>
          <p:nvSpPr>
            <p:cNvPr id="277" name="Google Shape;277;p34"/>
            <p:cNvSpPr/>
            <p:nvPr/>
          </p:nvSpPr>
          <p:spPr>
            <a:xfrm>
              <a:off x="7985175" y="1371625"/>
              <a:ext cx="862200" cy="3771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4"/>
            <p:cNvGrpSpPr/>
            <p:nvPr/>
          </p:nvGrpSpPr>
          <p:grpSpPr>
            <a:xfrm>
              <a:off x="7985181" y="539488"/>
              <a:ext cx="537088" cy="1586694"/>
              <a:chOff x="9900850" y="-1697575"/>
              <a:chExt cx="1023025" cy="3022275"/>
            </a:xfrm>
          </p:grpSpPr>
          <p:sp>
            <p:nvSpPr>
              <p:cNvPr id="279" name="Google Shape;279;p34"/>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4"/>
            <p:cNvGrpSpPr/>
            <p:nvPr/>
          </p:nvGrpSpPr>
          <p:grpSpPr>
            <a:xfrm>
              <a:off x="7499022" y="3711281"/>
              <a:ext cx="762761" cy="763034"/>
              <a:chOff x="12117275" y="1982700"/>
              <a:chExt cx="2164475" cy="2165250"/>
            </a:xfrm>
          </p:grpSpPr>
          <p:sp>
            <p:nvSpPr>
              <p:cNvPr id="283" name="Google Shape;283;p34"/>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3"/>
          <p:cNvPicPr preferRelativeResize="0"/>
          <p:nvPr/>
        </p:nvPicPr>
        <p:blipFill>
          <a:blip r:embed="rId3">
            <a:alphaModFix/>
          </a:blip>
          <a:stretch>
            <a:fillRect/>
          </a:stretch>
        </p:blipFill>
        <p:spPr>
          <a:xfrm>
            <a:off x="2528313" y="0"/>
            <a:ext cx="408736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4"/>
          <p:cNvPicPr preferRelativeResize="0"/>
          <p:nvPr/>
        </p:nvPicPr>
        <p:blipFill>
          <a:blip r:embed="rId3">
            <a:alphaModFix/>
          </a:blip>
          <a:stretch>
            <a:fillRect/>
          </a:stretch>
        </p:blipFill>
        <p:spPr>
          <a:xfrm>
            <a:off x="0" y="0"/>
            <a:ext cx="4001422" cy="5143500"/>
          </a:xfrm>
          <a:prstGeom prst="rect">
            <a:avLst/>
          </a:prstGeom>
          <a:noFill/>
          <a:ln>
            <a:noFill/>
          </a:ln>
        </p:spPr>
      </p:pic>
      <p:pic>
        <p:nvPicPr>
          <p:cNvPr id="425" name="Google Shape;425;p44"/>
          <p:cNvPicPr preferRelativeResize="0"/>
          <p:nvPr/>
        </p:nvPicPr>
        <p:blipFill>
          <a:blip r:embed="rId4">
            <a:alphaModFix/>
          </a:blip>
          <a:stretch>
            <a:fillRect/>
          </a:stretch>
        </p:blipFill>
        <p:spPr>
          <a:xfrm>
            <a:off x="6081275" y="2080776"/>
            <a:ext cx="3062725" cy="3062725"/>
          </a:xfrm>
          <a:prstGeom prst="rect">
            <a:avLst/>
          </a:prstGeom>
          <a:noFill/>
          <a:ln>
            <a:noFill/>
          </a:ln>
        </p:spPr>
      </p:pic>
      <p:pic>
        <p:nvPicPr>
          <p:cNvPr id="426" name="Google Shape;426;p44"/>
          <p:cNvPicPr preferRelativeResize="0"/>
          <p:nvPr/>
        </p:nvPicPr>
        <p:blipFill>
          <a:blip r:embed="rId5">
            <a:alphaModFix/>
          </a:blip>
          <a:stretch>
            <a:fillRect/>
          </a:stretch>
        </p:blipFill>
        <p:spPr>
          <a:xfrm>
            <a:off x="4001427" y="0"/>
            <a:ext cx="2883875" cy="288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5"/>
          <p:cNvPicPr preferRelativeResize="0"/>
          <p:nvPr/>
        </p:nvPicPr>
        <p:blipFill>
          <a:blip r:embed="rId3">
            <a:alphaModFix/>
          </a:blip>
          <a:stretch>
            <a:fillRect/>
          </a:stretch>
        </p:blipFill>
        <p:spPr>
          <a:xfrm>
            <a:off x="2532888" y="0"/>
            <a:ext cx="407822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6"/>
          <p:cNvPicPr preferRelativeResize="0"/>
          <p:nvPr/>
        </p:nvPicPr>
        <p:blipFill>
          <a:blip r:embed="rId3">
            <a:alphaModFix/>
          </a:blip>
          <a:stretch>
            <a:fillRect/>
          </a:stretch>
        </p:blipFill>
        <p:spPr>
          <a:xfrm>
            <a:off x="2628900" y="0"/>
            <a:ext cx="388619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1195050" y="0"/>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000000"/>
                </a:solidFill>
                <a:latin typeface="Archivo"/>
                <a:ea typeface="Archivo"/>
                <a:cs typeface="Archivo"/>
                <a:sym typeface="Archivo"/>
              </a:rPr>
              <a:t>Decoding Process</a:t>
            </a:r>
            <a:endParaRPr/>
          </a:p>
        </p:txBody>
      </p:sp>
      <p:pic>
        <p:nvPicPr>
          <p:cNvPr id="442" name="Google Shape;442;p47"/>
          <p:cNvPicPr preferRelativeResize="0"/>
          <p:nvPr/>
        </p:nvPicPr>
        <p:blipFill>
          <a:blip r:embed="rId3">
            <a:alphaModFix/>
          </a:blip>
          <a:stretch>
            <a:fillRect/>
          </a:stretch>
        </p:blipFill>
        <p:spPr>
          <a:xfrm>
            <a:off x="1418500" y="1297225"/>
            <a:ext cx="6307001" cy="324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8"/>
          <p:cNvPicPr preferRelativeResize="0"/>
          <p:nvPr/>
        </p:nvPicPr>
        <p:blipFill>
          <a:blip r:embed="rId3">
            <a:alphaModFix/>
          </a:blip>
          <a:stretch>
            <a:fillRect/>
          </a:stretch>
        </p:blipFill>
        <p:spPr>
          <a:xfrm>
            <a:off x="283912" y="364075"/>
            <a:ext cx="8860077" cy="4779426"/>
          </a:xfrm>
          <a:prstGeom prst="rect">
            <a:avLst/>
          </a:prstGeom>
          <a:noFill/>
          <a:ln>
            <a:noFill/>
          </a:ln>
        </p:spPr>
      </p:pic>
      <p:pic>
        <p:nvPicPr>
          <p:cNvPr id="448" name="Google Shape;448;p48"/>
          <p:cNvPicPr preferRelativeResize="0"/>
          <p:nvPr/>
        </p:nvPicPr>
        <p:blipFill rotWithShape="1">
          <a:blip r:embed="rId4">
            <a:alphaModFix/>
          </a:blip>
          <a:srcRect b="0" l="0" r="60894" t="0"/>
          <a:stretch/>
        </p:blipFill>
        <p:spPr>
          <a:xfrm>
            <a:off x="4572000" y="1255275"/>
            <a:ext cx="1635675" cy="80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9"/>
          <p:cNvSpPr txBox="1"/>
          <p:nvPr>
            <p:ph type="title"/>
          </p:nvPr>
        </p:nvSpPr>
        <p:spPr>
          <a:xfrm>
            <a:off x="636350" y="578975"/>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000000"/>
                </a:solidFill>
                <a:latin typeface="Archivo"/>
                <a:ea typeface="Archivo"/>
                <a:cs typeface="Archivo"/>
                <a:sym typeface="Archivo"/>
              </a:rPr>
              <a:t>Combine the three channels</a:t>
            </a:r>
            <a:endParaRPr b="1">
              <a:latin typeface="Archivo"/>
              <a:ea typeface="Archivo"/>
              <a:cs typeface="Archivo"/>
              <a:sym typeface="Archivo"/>
            </a:endParaRPr>
          </a:p>
        </p:txBody>
      </p:sp>
      <p:sp>
        <p:nvSpPr>
          <p:cNvPr id="454" name="Google Shape;454;p49"/>
          <p:cNvSpPr txBox="1"/>
          <p:nvPr>
            <p:ph idx="1" type="subTitle"/>
          </p:nvPr>
        </p:nvSpPr>
        <p:spPr>
          <a:xfrm>
            <a:off x="4956975" y="1715250"/>
            <a:ext cx="3474000" cy="1850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100">
                <a:solidFill>
                  <a:srgbClr val="000000"/>
                </a:solidFill>
                <a:latin typeface="Archivo"/>
                <a:ea typeface="Archivo"/>
                <a:cs typeface="Archivo"/>
                <a:sym typeface="Archivo"/>
              </a:rPr>
              <a:t>After decoding, we create a new image by combining the corrected R, G, and B values for each pixel.</a:t>
            </a:r>
            <a:endParaRPr sz="2100">
              <a:solidFill>
                <a:srgbClr val="000000"/>
              </a:solidFill>
              <a:latin typeface="Archivo"/>
              <a:ea typeface="Archivo"/>
              <a:cs typeface="Archivo"/>
              <a:sym typeface="Archivo"/>
            </a:endParaRPr>
          </a:p>
          <a:p>
            <a:pPr indent="0" lvl="0" marL="0" rtl="0" algn="l">
              <a:spcBef>
                <a:spcPts val="0"/>
              </a:spcBef>
              <a:spcAft>
                <a:spcPts val="0"/>
              </a:spcAft>
              <a:buNone/>
            </a:pPr>
            <a:r>
              <a:t/>
            </a:r>
            <a:endParaRPr sz="2100">
              <a:latin typeface="Archivo"/>
              <a:ea typeface="Archivo"/>
              <a:cs typeface="Archivo"/>
              <a:sym typeface="Archivo"/>
            </a:endParaRPr>
          </a:p>
        </p:txBody>
      </p:sp>
      <p:sp>
        <p:nvSpPr>
          <p:cNvPr id="455" name="Google Shape;455;p49"/>
          <p:cNvSpPr txBox="1"/>
          <p:nvPr>
            <p:ph idx="2" type="subTitle"/>
          </p:nvPr>
        </p:nvSpPr>
        <p:spPr>
          <a:xfrm>
            <a:off x="539400" y="1715250"/>
            <a:ext cx="3474000" cy="1850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100">
                <a:solidFill>
                  <a:srgbClr val="000000"/>
                </a:solidFill>
                <a:latin typeface="Archivo"/>
                <a:ea typeface="Archivo"/>
                <a:cs typeface="Archivo"/>
                <a:sym typeface="Archivo"/>
              </a:rPr>
              <a:t>We perform the same operation for all the pixels in the red, green, and blue images with noise.</a:t>
            </a:r>
            <a:endParaRPr sz="2100">
              <a:solidFill>
                <a:srgbClr val="000000"/>
              </a:solidFill>
              <a:latin typeface="Archivo"/>
              <a:ea typeface="Archivo"/>
              <a:cs typeface="Archivo"/>
              <a:sym typeface="Archivo"/>
            </a:endParaRPr>
          </a:p>
          <a:p>
            <a:pPr indent="0" lvl="0" marL="0" rtl="0" algn="l">
              <a:spcBef>
                <a:spcPts val="0"/>
              </a:spcBef>
              <a:spcAft>
                <a:spcPts val="1000"/>
              </a:spcAft>
              <a:buNone/>
            </a:pPr>
            <a:r>
              <a:t/>
            </a:r>
            <a:endParaRPr sz="900">
              <a:latin typeface="Archivo"/>
              <a:ea typeface="Archivo"/>
              <a:cs typeface="Archivo"/>
              <a:sym typeface="Archivo"/>
            </a:endParaRPr>
          </a:p>
        </p:txBody>
      </p:sp>
      <p:sp>
        <p:nvSpPr>
          <p:cNvPr id="456" name="Google Shape;456;p49"/>
          <p:cNvSpPr/>
          <p:nvPr/>
        </p:nvSpPr>
        <p:spPr>
          <a:xfrm>
            <a:off x="4026500" y="2375250"/>
            <a:ext cx="930600" cy="47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51"/>
          <p:cNvPicPr preferRelativeResize="0"/>
          <p:nvPr/>
        </p:nvPicPr>
        <p:blipFill>
          <a:blip r:embed="rId3">
            <a:alphaModFix/>
          </a:blip>
          <a:stretch>
            <a:fillRect/>
          </a:stretch>
        </p:blipFill>
        <p:spPr>
          <a:xfrm>
            <a:off x="0" y="0"/>
            <a:ext cx="9144000" cy="51435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2"/>
          <p:cNvSpPr/>
          <p:nvPr/>
        </p:nvSpPr>
        <p:spPr>
          <a:xfrm>
            <a:off x="3708300" y="919688"/>
            <a:ext cx="1213200" cy="12132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4500"/>
          </a:p>
        </p:txBody>
      </p:sp>
      <p:sp>
        <p:nvSpPr>
          <p:cNvPr id="472" name="Google Shape;472;p52"/>
          <p:cNvSpPr txBox="1"/>
          <p:nvPr>
            <p:ph idx="2" type="title"/>
          </p:nvPr>
        </p:nvSpPr>
        <p:spPr>
          <a:xfrm>
            <a:off x="3798750" y="1111987"/>
            <a:ext cx="1032300" cy="8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3" name="Google Shape;473;p52"/>
          <p:cNvSpPr txBox="1"/>
          <p:nvPr>
            <p:ph type="title"/>
          </p:nvPr>
        </p:nvSpPr>
        <p:spPr>
          <a:xfrm>
            <a:off x="720000" y="2339504"/>
            <a:ext cx="7189800" cy="98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The Math Behind It</a:t>
            </a:r>
            <a:endParaRPr sz="4300"/>
          </a:p>
        </p:txBody>
      </p:sp>
      <p:sp>
        <p:nvSpPr>
          <p:cNvPr id="474" name="Google Shape;474;p52"/>
          <p:cNvSpPr txBox="1"/>
          <p:nvPr>
            <p:ph idx="1" type="subTitle"/>
          </p:nvPr>
        </p:nvSpPr>
        <p:spPr>
          <a:xfrm>
            <a:off x="1781100" y="3236175"/>
            <a:ext cx="57687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approach calculating </a:t>
            </a:r>
            <a:r>
              <a:rPr b="1" lang="en"/>
              <a:t>Repetition Code</a:t>
            </a:r>
            <a:r>
              <a:rPr lang="en"/>
              <a:t> probability</a:t>
            </a:r>
            <a:endParaRPr/>
          </a:p>
        </p:txBody>
      </p:sp>
      <p:grpSp>
        <p:nvGrpSpPr>
          <p:cNvPr id="475" name="Google Shape;475;p52"/>
          <p:cNvGrpSpPr/>
          <p:nvPr/>
        </p:nvGrpSpPr>
        <p:grpSpPr>
          <a:xfrm flipH="1" rot="-5400000">
            <a:off x="1244806" y="-171374"/>
            <a:ext cx="537088" cy="1586694"/>
            <a:chOff x="9900850" y="-1697575"/>
            <a:chExt cx="1023025" cy="3022275"/>
          </a:xfrm>
        </p:grpSpPr>
        <p:sp>
          <p:nvSpPr>
            <p:cNvPr id="476" name="Google Shape;476;p52"/>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2"/>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52"/>
          <p:cNvGrpSpPr/>
          <p:nvPr/>
        </p:nvGrpSpPr>
        <p:grpSpPr>
          <a:xfrm>
            <a:off x="8049397" y="4222481"/>
            <a:ext cx="762761" cy="763034"/>
            <a:chOff x="12781577" y="2564815"/>
            <a:chExt cx="2164475" cy="2165250"/>
          </a:xfrm>
        </p:grpSpPr>
        <p:sp>
          <p:nvSpPr>
            <p:cNvPr id="480" name="Google Shape;480;p52"/>
            <p:cNvSpPr/>
            <p:nvPr/>
          </p:nvSpPr>
          <p:spPr>
            <a:xfrm>
              <a:off x="13862652" y="3647415"/>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2"/>
            <p:cNvSpPr/>
            <p:nvPr/>
          </p:nvSpPr>
          <p:spPr>
            <a:xfrm>
              <a:off x="13862652" y="2564815"/>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2"/>
            <p:cNvSpPr/>
            <p:nvPr/>
          </p:nvSpPr>
          <p:spPr>
            <a:xfrm>
              <a:off x="12781577" y="3647415"/>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2"/>
            <p:cNvSpPr/>
            <p:nvPr/>
          </p:nvSpPr>
          <p:spPr>
            <a:xfrm>
              <a:off x="12781577" y="2564815"/>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52"/>
          <p:cNvGrpSpPr/>
          <p:nvPr/>
        </p:nvGrpSpPr>
        <p:grpSpPr>
          <a:xfrm>
            <a:off x="282125" y="3930288"/>
            <a:ext cx="1736868" cy="1213200"/>
            <a:chOff x="282125" y="3930288"/>
            <a:chExt cx="1736868" cy="1213200"/>
          </a:xfrm>
        </p:grpSpPr>
        <p:sp>
          <p:nvSpPr>
            <p:cNvPr id="485" name="Google Shape;485;p52"/>
            <p:cNvSpPr/>
            <p:nvPr/>
          </p:nvSpPr>
          <p:spPr>
            <a:xfrm>
              <a:off x="282125" y="3930288"/>
              <a:ext cx="862200" cy="1213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52"/>
            <p:cNvGrpSpPr/>
            <p:nvPr/>
          </p:nvGrpSpPr>
          <p:grpSpPr>
            <a:xfrm>
              <a:off x="774848" y="4730239"/>
              <a:ext cx="1244146" cy="223800"/>
              <a:chOff x="584448" y="438864"/>
              <a:chExt cx="1244146" cy="223800"/>
            </a:xfrm>
          </p:grpSpPr>
          <p:sp>
            <p:nvSpPr>
              <p:cNvPr id="487" name="Google Shape;487;p52"/>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2"/>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2"/>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 name="Google Shape;491;p52"/>
          <p:cNvGrpSpPr/>
          <p:nvPr/>
        </p:nvGrpSpPr>
        <p:grpSpPr>
          <a:xfrm>
            <a:off x="8049421" y="197147"/>
            <a:ext cx="762727" cy="849644"/>
            <a:chOff x="5471675" y="3911838"/>
            <a:chExt cx="898700" cy="1001113"/>
          </a:xfrm>
        </p:grpSpPr>
        <p:sp>
          <p:nvSpPr>
            <p:cNvPr id="492" name="Google Shape;492;p52"/>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2"/>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idx="2" type="title"/>
          </p:nvPr>
        </p:nvSpPr>
        <p:spPr>
          <a:xfrm>
            <a:off x="634275" y="1474850"/>
            <a:ext cx="6092100" cy="8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000000"/>
                </a:solidFill>
                <a:latin typeface="Archivo"/>
                <a:ea typeface="Archivo"/>
                <a:cs typeface="Archivo"/>
                <a:sym typeface="Archivo"/>
              </a:rPr>
              <a:t>What are Error Detection Codes?</a:t>
            </a:r>
            <a:endParaRPr sz="3200"/>
          </a:p>
        </p:txBody>
      </p:sp>
      <p:grpSp>
        <p:nvGrpSpPr>
          <p:cNvPr id="292" name="Google Shape;292;p35"/>
          <p:cNvGrpSpPr/>
          <p:nvPr/>
        </p:nvGrpSpPr>
        <p:grpSpPr>
          <a:xfrm>
            <a:off x="6440025" y="-42169"/>
            <a:ext cx="1285796" cy="1774310"/>
            <a:chOff x="6440025" y="-42169"/>
            <a:chExt cx="1285796" cy="1774310"/>
          </a:xfrm>
        </p:grpSpPr>
        <p:sp>
          <p:nvSpPr>
            <p:cNvPr id="293" name="Google Shape;293;p35"/>
            <p:cNvSpPr/>
            <p:nvPr/>
          </p:nvSpPr>
          <p:spPr>
            <a:xfrm flipH="1" rot="10800000">
              <a:off x="6440025" y="-42169"/>
              <a:ext cx="862200" cy="1449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5"/>
            <p:cNvGrpSpPr/>
            <p:nvPr/>
          </p:nvGrpSpPr>
          <p:grpSpPr>
            <a:xfrm flipH="1" rot="10800000">
              <a:off x="6963060" y="969107"/>
              <a:ext cx="762761" cy="763034"/>
              <a:chOff x="12117275" y="1982700"/>
              <a:chExt cx="2164475" cy="2165250"/>
            </a:xfrm>
          </p:grpSpPr>
          <p:sp>
            <p:nvSpPr>
              <p:cNvPr id="295" name="Google Shape;295;p35"/>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 name="Google Shape;299;p35"/>
          <p:cNvGrpSpPr/>
          <p:nvPr/>
        </p:nvGrpSpPr>
        <p:grpSpPr>
          <a:xfrm>
            <a:off x="2979433" y="384184"/>
            <a:ext cx="762727" cy="849644"/>
            <a:chOff x="5471675" y="3911838"/>
            <a:chExt cx="898700" cy="1001113"/>
          </a:xfrm>
        </p:grpSpPr>
        <p:sp>
          <p:nvSpPr>
            <p:cNvPr id="300" name="Google Shape;300;p35"/>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5"/>
          <p:cNvGrpSpPr/>
          <p:nvPr/>
        </p:nvGrpSpPr>
        <p:grpSpPr>
          <a:xfrm rot="5400000">
            <a:off x="7668781" y="3757451"/>
            <a:ext cx="537088" cy="1586694"/>
            <a:chOff x="9900850" y="-1697575"/>
            <a:chExt cx="1023025" cy="3022275"/>
          </a:xfrm>
        </p:grpSpPr>
        <p:sp>
          <p:nvSpPr>
            <p:cNvPr id="303" name="Google Shape;303;p35"/>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35"/>
          <p:cNvSpPr txBox="1"/>
          <p:nvPr/>
        </p:nvSpPr>
        <p:spPr>
          <a:xfrm>
            <a:off x="634275" y="2484050"/>
            <a:ext cx="59007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SzPts val="1200"/>
              <a:buFont typeface="Roboto"/>
              <a:buChar char="●"/>
            </a:pPr>
            <a:r>
              <a:rPr lang="en" sz="1200">
                <a:latin typeface="Roboto"/>
                <a:ea typeface="Roboto"/>
                <a:cs typeface="Roboto"/>
                <a:sym typeface="Roboto"/>
              </a:rPr>
              <a:t>Techniques to detect errors in transmitted or stored data</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Add redundancy to original data in a specific way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Redundancy enables error checking and potential</a:t>
            </a:r>
            <a:endParaRPr sz="1200">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Repetition Code</a:t>
            </a:r>
            <a:endParaRPr/>
          </a:p>
        </p:txBody>
      </p:sp>
      <p:sp>
        <p:nvSpPr>
          <p:cNvPr id="499" name="Google Shape;499;p53"/>
          <p:cNvSpPr txBox="1"/>
          <p:nvPr>
            <p:ph idx="1" type="subTitle"/>
          </p:nvPr>
        </p:nvSpPr>
        <p:spPr>
          <a:xfrm>
            <a:off x="4685750" y="1340950"/>
            <a:ext cx="3030600" cy="1486500"/>
          </a:xfrm>
          <a:prstGeom prst="rect">
            <a:avLst/>
          </a:prstGeom>
        </p:spPr>
        <p:txBody>
          <a:bodyPr anchorCtr="0" anchor="t" bIns="36000" lIns="36000" spcFirstLastPara="1" rIns="36000" wrap="square" tIns="108000">
            <a:noAutofit/>
          </a:bodyPr>
          <a:lstStyle/>
          <a:p>
            <a:pPr indent="0" lvl="0" marL="182880" rtl="0" algn="l">
              <a:lnSpc>
                <a:spcPct val="115000"/>
              </a:lnSpc>
              <a:spcBef>
                <a:spcPts val="0"/>
              </a:spcBef>
              <a:spcAft>
                <a:spcPts val="0"/>
              </a:spcAft>
              <a:buNone/>
            </a:pPr>
            <a:r>
              <a:rPr lang="en"/>
              <a:t>Let X denote the event that that the transmitted bit is flipped with probability </a:t>
            </a:r>
            <a:r>
              <a:rPr i="1" lang="en"/>
              <a:t>p</a:t>
            </a:r>
            <a:endParaRPr i="1"/>
          </a:p>
          <a:p>
            <a:pPr indent="0" lvl="0" marL="0" rtl="0" algn="ctr">
              <a:lnSpc>
                <a:spcPct val="115000"/>
              </a:lnSpc>
              <a:spcBef>
                <a:spcPts val="0"/>
              </a:spcBef>
              <a:spcAft>
                <a:spcPts val="0"/>
              </a:spcAft>
              <a:buNone/>
            </a:pPr>
            <a:r>
              <a:rPr b="1" lang="en"/>
              <a:t>X ~ Bernoulli(</a:t>
            </a:r>
            <a:r>
              <a:rPr b="1" i="1" lang="en"/>
              <a:t>p</a:t>
            </a:r>
            <a:r>
              <a:rPr b="1" lang="en"/>
              <a:t>)</a:t>
            </a:r>
            <a:endParaRPr b="1"/>
          </a:p>
        </p:txBody>
      </p:sp>
      <p:grpSp>
        <p:nvGrpSpPr>
          <p:cNvPr id="500" name="Google Shape;500;p53"/>
          <p:cNvGrpSpPr/>
          <p:nvPr/>
        </p:nvGrpSpPr>
        <p:grpSpPr>
          <a:xfrm>
            <a:off x="7293790" y="3538800"/>
            <a:ext cx="1586694" cy="1604700"/>
            <a:chOff x="7293790" y="3538800"/>
            <a:chExt cx="1586694" cy="1604700"/>
          </a:xfrm>
        </p:grpSpPr>
        <p:sp>
          <p:nvSpPr>
            <p:cNvPr id="501" name="Google Shape;501;p53"/>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53"/>
            <p:cNvGrpSpPr/>
            <p:nvPr/>
          </p:nvGrpSpPr>
          <p:grpSpPr>
            <a:xfrm rot="5400000">
              <a:off x="7818593" y="3810651"/>
              <a:ext cx="537088" cy="1586694"/>
              <a:chOff x="9900850" y="-1697575"/>
              <a:chExt cx="1023025" cy="3022275"/>
            </a:xfrm>
          </p:grpSpPr>
          <p:sp>
            <p:nvSpPr>
              <p:cNvPr id="503" name="Google Shape;503;p53"/>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 name="Google Shape;506;p53"/>
          <p:cNvGrpSpPr/>
          <p:nvPr/>
        </p:nvGrpSpPr>
        <p:grpSpPr>
          <a:xfrm flipH="1">
            <a:off x="8049392" y="157981"/>
            <a:ext cx="762761" cy="763034"/>
            <a:chOff x="12117275" y="1982700"/>
            <a:chExt cx="2164475" cy="2165250"/>
          </a:xfrm>
        </p:grpSpPr>
        <p:sp>
          <p:nvSpPr>
            <p:cNvPr id="507" name="Google Shape;507;p53"/>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53"/>
          <p:cNvGrpSpPr/>
          <p:nvPr/>
        </p:nvGrpSpPr>
        <p:grpSpPr>
          <a:xfrm flipH="1">
            <a:off x="373728" y="206959"/>
            <a:ext cx="762727" cy="849644"/>
            <a:chOff x="5471675" y="3911838"/>
            <a:chExt cx="898700" cy="1001113"/>
          </a:xfrm>
        </p:grpSpPr>
        <p:sp>
          <p:nvSpPr>
            <p:cNvPr id="512" name="Google Shape;512;p53"/>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3"/>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53"/>
          <p:cNvSpPr txBox="1"/>
          <p:nvPr>
            <p:ph idx="1" type="subTitle"/>
          </p:nvPr>
        </p:nvSpPr>
        <p:spPr>
          <a:xfrm>
            <a:off x="1315650" y="1409200"/>
            <a:ext cx="2539800" cy="1350000"/>
          </a:xfrm>
          <a:prstGeom prst="rect">
            <a:avLst/>
          </a:prstGeom>
        </p:spPr>
        <p:txBody>
          <a:bodyPr anchorCtr="0" anchor="t" bIns="36000" lIns="36000" spcFirstLastPara="1" rIns="36000" wrap="square" tIns="108000">
            <a:noAutofit/>
          </a:bodyPr>
          <a:lstStyle/>
          <a:p>
            <a:pPr indent="0" lvl="0" marL="0" rtl="0" algn="l">
              <a:lnSpc>
                <a:spcPct val="115000"/>
              </a:lnSpc>
              <a:spcBef>
                <a:spcPts val="0"/>
              </a:spcBef>
              <a:spcAft>
                <a:spcPts val="0"/>
              </a:spcAft>
              <a:buNone/>
            </a:pPr>
            <a:r>
              <a:rPr lang="en" sz="1400"/>
              <a:t>  </a:t>
            </a:r>
            <a:r>
              <a:rPr lang="en" sz="1400"/>
              <a:t>Narrow scope to </a:t>
            </a:r>
            <a:r>
              <a:rPr b="1" lang="en" sz="1400">
                <a:highlight>
                  <a:srgbClr val="EAD1DC"/>
                </a:highlight>
              </a:rPr>
              <a:t>ONE bit</a:t>
            </a:r>
            <a:r>
              <a:rPr lang="en" sz="1400"/>
              <a:t>:</a:t>
            </a:r>
            <a:endParaRPr sz="1400"/>
          </a:p>
          <a:p>
            <a:pPr indent="-406400" lvl="0" marL="457200" rtl="0" algn="l">
              <a:lnSpc>
                <a:spcPct val="115000"/>
              </a:lnSpc>
              <a:spcBef>
                <a:spcPts val="0"/>
              </a:spcBef>
              <a:spcAft>
                <a:spcPts val="0"/>
              </a:spcAft>
              <a:buSzPts val="2800"/>
              <a:buChar char="➢"/>
            </a:pPr>
            <a:r>
              <a:rPr lang="en" sz="1400"/>
              <a:t>Each bit is an IID</a:t>
            </a:r>
            <a:endParaRPr sz="1400"/>
          </a:p>
          <a:p>
            <a:pPr indent="-406400" lvl="0" marL="457200" rtl="0" algn="l">
              <a:lnSpc>
                <a:spcPct val="115000"/>
              </a:lnSpc>
              <a:spcBef>
                <a:spcPts val="0"/>
              </a:spcBef>
              <a:spcAft>
                <a:spcPts val="0"/>
              </a:spcAft>
              <a:buSzPts val="2800"/>
              <a:buChar char="➢"/>
            </a:pPr>
            <a:r>
              <a:rPr lang="en" sz="1400"/>
              <a:t>Each </a:t>
            </a:r>
            <a:r>
              <a:rPr lang="en" sz="1400"/>
              <a:t>repetition</a:t>
            </a:r>
            <a:r>
              <a:rPr lang="en" sz="1400"/>
              <a:t> is an IID</a:t>
            </a:r>
            <a:endParaRPr sz="1400"/>
          </a:p>
        </p:txBody>
      </p:sp>
      <p:sp>
        <p:nvSpPr>
          <p:cNvPr id="515" name="Google Shape;515;p53"/>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we </a:t>
            </a:r>
            <a:r>
              <a:rPr b="1" i="1" lang="en" sz="1600">
                <a:solidFill>
                  <a:schemeClr val="dk1"/>
                </a:solidFill>
                <a:latin typeface="Albert Sans"/>
                <a:ea typeface="Albert Sans"/>
                <a:cs typeface="Albert Sans"/>
                <a:sym typeface="Albert Sans"/>
              </a:rPr>
              <a:t>don’t</a:t>
            </a:r>
            <a:r>
              <a:rPr b="1" lang="en" sz="1600">
                <a:solidFill>
                  <a:schemeClr val="dk1"/>
                </a:solidFill>
                <a:latin typeface="Albert Sans"/>
                <a:ea typeface="Albert Sans"/>
                <a:cs typeface="Albert Sans"/>
                <a:sym typeface="Albert Sans"/>
              </a:rPr>
              <a:t> catch an error</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54"/>
          <p:cNvGrpSpPr/>
          <p:nvPr/>
        </p:nvGrpSpPr>
        <p:grpSpPr>
          <a:xfrm>
            <a:off x="7293790" y="3538800"/>
            <a:ext cx="1586694" cy="1604700"/>
            <a:chOff x="7293790" y="3538800"/>
            <a:chExt cx="1586694" cy="1604700"/>
          </a:xfrm>
        </p:grpSpPr>
        <p:sp>
          <p:nvSpPr>
            <p:cNvPr id="521" name="Google Shape;521;p54"/>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54"/>
            <p:cNvGrpSpPr/>
            <p:nvPr/>
          </p:nvGrpSpPr>
          <p:grpSpPr>
            <a:xfrm rot="5400000">
              <a:off x="7818593" y="3810651"/>
              <a:ext cx="537088" cy="1586694"/>
              <a:chOff x="9900850" y="-1697575"/>
              <a:chExt cx="1023025" cy="3022275"/>
            </a:xfrm>
          </p:grpSpPr>
          <p:sp>
            <p:nvSpPr>
              <p:cNvPr id="523" name="Google Shape;523;p54"/>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 name="Google Shape;526;p54"/>
          <p:cNvGrpSpPr/>
          <p:nvPr/>
        </p:nvGrpSpPr>
        <p:grpSpPr>
          <a:xfrm flipH="1">
            <a:off x="8049392" y="157981"/>
            <a:ext cx="762761" cy="763034"/>
            <a:chOff x="12117275" y="1982700"/>
            <a:chExt cx="2164475" cy="2165250"/>
          </a:xfrm>
        </p:grpSpPr>
        <p:sp>
          <p:nvSpPr>
            <p:cNvPr id="527" name="Google Shape;527;p54"/>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4"/>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4"/>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4"/>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54"/>
          <p:cNvGrpSpPr/>
          <p:nvPr/>
        </p:nvGrpSpPr>
        <p:grpSpPr>
          <a:xfrm flipH="1">
            <a:off x="373728" y="206959"/>
            <a:ext cx="762727" cy="849644"/>
            <a:chOff x="5471675" y="3911838"/>
            <a:chExt cx="898700" cy="1001113"/>
          </a:xfrm>
        </p:grpSpPr>
        <p:sp>
          <p:nvSpPr>
            <p:cNvPr id="532" name="Google Shape;532;p54"/>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4"/>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54"/>
          <p:cNvSpPr/>
          <p:nvPr/>
        </p:nvSpPr>
        <p:spPr>
          <a:xfrm>
            <a:off x="3419725" y="2001800"/>
            <a:ext cx="1733100" cy="1350000"/>
          </a:xfrm>
          <a:prstGeom prst="downArrowCallout">
            <a:avLst>
              <a:gd fmla="val 16580" name="adj1"/>
              <a:gd fmla="val 19520" name="adj2"/>
              <a:gd fmla="val 25000" name="adj3"/>
              <a:gd fmla="val 1304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5" name="Google Shape;535;p54"/>
          <p:cNvSpPr txBox="1"/>
          <p:nvPr>
            <p:ph idx="1" type="subTitle"/>
          </p:nvPr>
        </p:nvSpPr>
        <p:spPr>
          <a:xfrm>
            <a:off x="4685750" y="1340950"/>
            <a:ext cx="3030600" cy="1486500"/>
          </a:xfrm>
          <a:prstGeom prst="rect">
            <a:avLst/>
          </a:prstGeom>
        </p:spPr>
        <p:txBody>
          <a:bodyPr anchorCtr="0" anchor="t" bIns="36000" lIns="36000" spcFirstLastPara="1" rIns="36000" wrap="square" tIns="108000">
            <a:noAutofit/>
          </a:bodyPr>
          <a:lstStyle/>
          <a:p>
            <a:pPr indent="0" lvl="0" marL="182880" rtl="0" algn="l">
              <a:lnSpc>
                <a:spcPct val="115000"/>
              </a:lnSpc>
              <a:spcBef>
                <a:spcPts val="0"/>
              </a:spcBef>
              <a:spcAft>
                <a:spcPts val="0"/>
              </a:spcAft>
              <a:buNone/>
            </a:pPr>
            <a:r>
              <a:rPr lang="en"/>
              <a:t>Let X denote the event that that the transmitted bit is flipped with probability </a:t>
            </a:r>
            <a:r>
              <a:rPr i="1" lang="en"/>
              <a:t>p</a:t>
            </a:r>
            <a:endParaRPr i="1"/>
          </a:p>
          <a:p>
            <a:pPr indent="0" lvl="0" marL="0" rtl="0" algn="ctr">
              <a:lnSpc>
                <a:spcPct val="115000"/>
              </a:lnSpc>
              <a:spcBef>
                <a:spcPts val="0"/>
              </a:spcBef>
              <a:spcAft>
                <a:spcPts val="0"/>
              </a:spcAft>
              <a:buNone/>
            </a:pPr>
            <a:r>
              <a:rPr b="1" lang="en"/>
              <a:t>X ~ Bernoulli(</a:t>
            </a:r>
            <a:r>
              <a:rPr b="1" i="1" lang="en"/>
              <a:t>p</a:t>
            </a:r>
            <a:r>
              <a:rPr b="1" lang="en"/>
              <a:t>)</a:t>
            </a:r>
            <a:endParaRPr b="1"/>
          </a:p>
        </p:txBody>
      </p:sp>
      <p:sp>
        <p:nvSpPr>
          <p:cNvPr id="536" name="Google Shape;536;p54"/>
          <p:cNvSpPr txBox="1"/>
          <p:nvPr>
            <p:ph idx="1" type="subTitle"/>
          </p:nvPr>
        </p:nvSpPr>
        <p:spPr>
          <a:xfrm>
            <a:off x="1315650" y="1409200"/>
            <a:ext cx="2539800" cy="1350000"/>
          </a:xfrm>
          <a:prstGeom prst="rect">
            <a:avLst/>
          </a:prstGeom>
        </p:spPr>
        <p:txBody>
          <a:bodyPr anchorCtr="0" anchor="t" bIns="36000" lIns="36000" spcFirstLastPara="1" rIns="36000" wrap="square" tIns="108000">
            <a:noAutofit/>
          </a:bodyPr>
          <a:lstStyle/>
          <a:p>
            <a:pPr indent="0" lvl="0" marL="0" rtl="0" algn="l">
              <a:lnSpc>
                <a:spcPct val="115000"/>
              </a:lnSpc>
              <a:spcBef>
                <a:spcPts val="0"/>
              </a:spcBef>
              <a:spcAft>
                <a:spcPts val="0"/>
              </a:spcAft>
              <a:buNone/>
            </a:pPr>
            <a:r>
              <a:rPr lang="en" sz="1400"/>
              <a:t>  Narrow scope to </a:t>
            </a:r>
            <a:r>
              <a:rPr b="1" lang="en" sz="1400">
                <a:highlight>
                  <a:srgbClr val="EAD1DC"/>
                </a:highlight>
              </a:rPr>
              <a:t>ONE bit</a:t>
            </a:r>
            <a:r>
              <a:rPr lang="en" sz="1400"/>
              <a:t>:</a:t>
            </a:r>
            <a:endParaRPr sz="1400"/>
          </a:p>
          <a:p>
            <a:pPr indent="-406400" lvl="0" marL="457200" rtl="0" algn="l">
              <a:lnSpc>
                <a:spcPct val="115000"/>
              </a:lnSpc>
              <a:spcBef>
                <a:spcPts val="0"/>
              </a:spcBef>
              <a:spcAft>
                <a:spcPts val="0"/>
              </a:spcAft>
              <a:buSzPts val="2800"/>
              <a:buChar char="➢"/>
            </a:pPr>
            <a:r>
              <a:rPr lang="en" sz="1400"/>
              <a:t>Each bit is an IID</a:t>
            </a:r>
            <a:endParaRPr sz="1400"/>
          </a:p>
          <a:p>
            <a:pPr indent="-406400" lvl="0" marL="457200" rtl="0" algn="l">
              <a:lnSpc>
                <a:spcPct val="115000"/>
              </a:lnSpc>
              <a:spcBef>
                <a:spcPts val="0"/>
              </a:spcBef>
              <a:spcAft>
                <a:spcPts val="0"/>
              </a:spcAft>
              <a:buSzPts val="2800"/>
              <a:buChar char="➢"/>
            </a:pPr>
            <a:r>
              <a:rPr lang="en" sz="1400"/>
              <a:t>Each repetition is an IID</a:t>
            </a:r>
            <a:endParaRPr sz="1400"/>
          </a:p>
        </p:txBody>
      </p:sp>
      <p:sp>
        <p:nvSpPr>
          <p:cNvPr id="537" name="Google Shape;537;p54"/>
          <p:cNvSpPr txBox="1"/>
          <p:nvPr>
            <p:ph idx="1" type="subTitle"/>
          </p:nvPr>
        </p:nvSpPr>
        <p:spPr>
          <a:xfrm>
            <a:off x="2770975" y="3351800"/>
            <a:ext cx="3114000" cy="1486500"/>
          </a:xfrm>
          <a:prstGeom prst="rect">
            <a:avLst/>
          </a:prstGeom>
        </p:spPr>
        <p:txBody>
          <a:bodyPr anchorCtr="0" anchor="t" bIns="36000" lIns="36000" spcFirstLastPara="1" rIns="36000" wrap="square" tIns="108000">
            <a:noAutofit/>
          </a:bodyPr>
          <a:lstStyle/>
          <a:p>
            <a:pPr indent="0" lvl="0" marL="0" rtl="0" algn="ctr">
              <a:lnSpc>
                <a:spcPct val="115000"/>
              </a:lnSpc>
              <a:spcBef>
                <a:spcPts val="0"/>
              </a:spcBef>
              <a:spcAft>
                <a:spcPts val="0"/>
              </a:spcAft>
              <a:buNone/>
            </a:pPr>
            <a:r>
              <a:rPr lang="en"/>
              <a:t>If we perform repetition </a:t>
            </a:r>
            <a:r>
              <a:rPr i="1" lang="en"/>
              <a:t>n</a:t>
            </a:r>
            <a:r>
              <a:rPr lang="en"/>
              <a:t> times,</a:t>
            </a:r>
            <a:endParaRPr/>
          </a:p>
          <a:p>
            <a:pPr indent="0" lvl="0" marL="0" rtl="0" algn="ctr">
              <a:lnSpc>
                <a:spcPct val="115000"/>
              </a:lnSpc>
              <a:spcBef>
                <a:spcPts val="0"/>
              </a:spcBef>
              <a:spcAft>
                <a:spcPts val="0"/>
              </a:spcAft>
              <a:buNone/>
            </a:pPr>
            <a:r>
              <a:rPr lang="en"/>
              <a:t>Let S = X₁+X₂+ ᐧᐧᐧ +X</a:t>
            </a:r>
            <a:r>
              <a:rPr baseline="-25000" i="1" lang="en"/>
              <a:t>n</a:t>
            </a:r>
            <a:endParaRPr baseline="-25000" i="1"/>
          </a:p>
          <a:p>
            <a:pPr indent="0" lvl="0" marL="0" rtl="0" algn="ctr">
              <a:lnSpc>
                <a:spcPct val="115000"/>
              </a:lnSpc>
              <a:spcBef>
                <a:spcPts val="0"/>
              </a:spcBef>
              <a:spcAft>
                <a:spcPts val="0"/>
              </a:spcAft>
              <a:buNone/>
            </a:pPr>
            <a:r>
              <a:t/>
            </a:r>
            <a:endParaRPr/>
          </a:p>
          <a:p>
            <a:pPr indent="0" lvl="0" marL="0" rtl="0" algn="ctr">
              <a:lnSpc>
                <a:spcPct val="115000"/>
              </a:lnSpc>
              <a:spcBef>
                <a:spcPts val="0"/>
              </a:spcBef>
              <a:spcAft>
                <a:spcPts val="0"/>
              </a:spcAft>
              <a:buNone/>
            </a:pPr>
            <a:r>
              <a:rPr b="1" lang="en"/>
              <a:t>S ~ Binomial (</a:t>
            </a:r>
            <a:r>
              <a:rPr b="1" i="1" lang="en"/>
              <a:t>n</a:t>
            </a:r>
            <a:r>
              <a:rPr b="1" lang="en"/>
              <a:t>, </a:t>
            </a:r>
            <a:r>
              <a:rPr b="1" i="1" lang="en"/>
              <a:t>p</a:t>
            </a:r>
            <a:r>
              <a:rPr b="1" lang="en"/>
              <a:t>)</a:t>
            </a:r>
            <a:endParaRPr b="1"/>
          </a:p>
        </p:txBody>
      </p:sp>
      <p:sp>
        <p:nvSpPr>
          <p:cNvPr id="538" name="Google Shape;538;p54"/>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Repetition Code</a:t>
            </a:r>
            <a:endParaRPr/>
          </a:p>
        </p:txBody>
      </p:sp>
      <p:sp>
        <p:nvSpPr>
          <p:cNvPr id="539" name="Google Shape;539;p54"/>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we </a:t>
            </a:r>
            <a:r>
              <a:rPr b="1" i="1" lang="en" sz="1600">
                <a:solidFill>
                  <a:schemeClr val="dk1"/>
                </a:solidFill>
                <a:latin typeface="Albert Sans"/>
                <a:ea typeface="Albert Sans"/>
                <a:cs typeface="Albert Sans"/>
                <a:sym typeface="Albert Sans"/>
              </a:rPr>
              <a:t>don’t</a:t>
            </a:r>
            <a:r>
              <a:rPr b="1" lang="en" sz="1600">
                <a:solidFill>
                  <a:schemeClr val="dk1"/>
                </a:solidFill>
                <a:latin typeface="Albert Sans"/>
                <a:ea typeface="Albert Sans"/>
                <a:cs typeface="Albert Sans"/>
                <a:sym typeface="Albert Sans"/>
              </a:rPr>
              <a:t> catch an error</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5"/>
          <p:cNvSpPr txBox="1"/>
          <p:nvPr/>
        </p:nvSpPr>
        <p:spPr>
          <a:xfrm>
            <a:off x="664325" y="1529600"/>
            <a:ext cx="3699000" cy="714300"/>
          </a:xfrm>
          <a:prstGeom prst="rect">
            <a:avLst/>
          </a:prstGeom>
          <a:solidFill>
            <a:schemeClr val="dk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P(S=5) means the probability that 5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out of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bits got flipped</a:t>
            </a:r>
            <a:endParaRPr sz="1600">
              <a:solidFill>
                <a:schemeClr val="dk1"/>
              </a:solidFill>
              <a:latin typeface="Albert Sans"/>
              <a:ea typeface="Albert Sans"/>
              <a:cs typeface="Albert Sans"/>
              <a:sym typeface="Albert Sans"/>
            </a:endParaRPr>
          </a:p>
        </p:txBody>
      </p:sp>
      <p:sp>
        <p:nvSpPr>
          <p:cNvPr id="545" name="Google Shape;545;p55"/>
          <p:cNvSpPr txBox="1"/>
          <p:nvPr/>
        </p:nvSpPr>
        <p:spPr>
          <a:xfrm>
            <a:off x="664319" y="2484150"/>
            <a:ext cx="3699000" cy="997500"/>
          </a:xfrm>
          <a:prstGeom prst="rect">
            <a:avLst/>
          </a:prstGeom>
          <a:solidFill>
            <a:schemeClr val="dk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P(not detecting error)</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P(majority bits are flipped)</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a:t>
            </a:r>
            <a:r>
              <a:rPr b="1" lang="en" sz="1600">
                <a:solidFill>
                  <a:schemeClr val="dk1"/>
                </a:solidFill>
                <a:latin typeface="Albert Sans"/>
                <a:ea typeface="Albert Sans"/>
                <a:cs typeface="Albert Sans"/>
                <a:sym typeface="Albert Sans"/>
              </a:rPr>
              <a:t>P(S &gt; </a:t>
            </a:r>
            <a:r>
              <a:rPr b="1" i="1" lang="en" sz="1600">
                <a:solidFill>
                  <a:schemeClr val="dk1"/>
                </a:solidFill>
                <a:latin typeface="Albert Sans"/>
                <a:ea typeface="Albert Sans"/>
                <a:cs typeface="Albert Sans"/>
                <a:sym typeface="Albert Sans"/>
              </a:rPr>
              <a:t>n</a:t>
            </a:r>
            <a:r>
              <a:rPr b="1" lang="en" sz="1600">
                <a:solidFill>
                  <a:schemeClr val="dk1"/>
                </a:solidFill>
                <a:latin typeface="Albert Sans"/>
                <a:ea typeface="Albert Sans"/>
                <a:cs typeface="Albert Sans"/>
                <a:sym typeface="Albert Sans"/>
              </a:rPr>
              <a:t>/2)</a:t>
            </a:r>
            <a:endParaRPr b="1" sz="1600">
              <a:solidFill>
                <a:schemeClr val="dk1"/>
              </a:solidFill>
              <a:latin typeface="Albert Sans"/>
              <a:ea typeface="Albert Sans"/>
              <a:cs typeface="Albert Sans"/>
              <a:sym typeface="Albert Sans"/>
            </a:endParaRPr>
          </a:p>
        </p:txBody>
      </p:sp>
      <p:grpSp>
        <p:nvGrpSpPr>
          <p:cNvPr id="546" name="Google Shape;546;p55"/>
          <p:cNvGrpSpPr/>
          <p:nvPr/>
        </p:nvGrpSpPr>
        <p:grpSpPr>
          <a:xfrm flipH="1">
            <a:off x="8049415" y="168084"/>
            <a:ext cx="762727" cy="849644"/>
            <a:chOff x="5471675" y="3911838"/>
            <a:chExt cx="898700" cy="1001113"/>
          </a:xfrm>
        </p:grpSpPr>
        <p:sp>
          <p:nvSpPr>
            <p:cNvPr id="547" name="Google Shape;547;p55"/>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55"/>
          <p:cNvSpPr txBox="1"/>
          <p:nvPr>
            <p:ph idx="4294967295" type="title"/>
          </p:nvPr>
        </p:nvSpPr>
        <p:spPr>
          <a:xfrm>
            <a:off x="1136450" y="230825"/>
            <a:ext cx="6157500" cy="8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Repetition Code</a:t>
            </a:r>
            <a:endParaRPr/>
          </a:p>
        </p:txBody>
      </p:sp>
      <p:sp>
        <p:nvSpPr>
          <p:cNvPr id="550" name="Google Shape;550;p55"/>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we </a:t>
            </a:r>
            <a:r>
              <a:rPr b="1" i="1" lang="en" sz="1600">
                <a:solidFill>
                  <a:schemeClr val="dk1"/>
                </a:solidFill>
                <a:latin typeface="Albert Sans"/>
                <a:ea typeface="Albert Sans"/>
                <a:cs typeface="Albert Sans"/>
                <a:sym typeface="Albert Sans"/>
              </a:rPr>
              <a:t>don’t</a:t>
            </a:r>
            <a:r>
              <a:rPr b="1" lang="en" sz="1600">
                <a:solidFill>
                  <a:schemeClr val="dk1"/>
                </a:solidFill>
                <a:latin typeface="Albert Sans"/>
                <a:ea typeface="Albert Sans"/>
                <a:cs typeface="Albert Sans"/>
                <a:sym typeface="Albert Sans"/>
              </a:rPr>
              <a:t> catch an error</a:t>
            </a:r>
            <a:endParaRPr b="1" sz="1600">
              <a:solidFill>
                <a:schemeClr val="dk1"/>
              </a:solidFill>
              <a:latin typeface="Albert Sans"/>
              <a:ea typeface="Albert Sans"/>
              <a:cs typeface="Albert Sans"/>
              <a:sym typeface="Albert Sans"/>
            </a:endParaRPr>
          </a:p>
        </p:txBody>
      </p:sp>
      <p:sp>
        <p:nvSpPr>
          <p:cNvPr id="551" name="Google Shape;551;p55"/>
          <p:cNvSpPr/>
          <p:nvPr/>
        </p:nvSpPr>
        <p:spPr>
          <a:xfrm>
            <a:off x="4661575" y="1797900"/>
            <a:ext cx="3762600" cy="11172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Since we want the probability that the bit is flipped </a:t>
            </a:r>
            <a:r>
              <a:rPr b="1" lang="en">
                <a:highlight>
                  <a:srgbClr val="EAD1DC"/>
                </a:highlight>
                <a:latin typeface="Albert Sans"/>
                <a:ea typeface="Albert Sans"/>
                <a:cs typeface="Albert Sans"/>
                <a:sym typeface="Albert Sans"/>
              </a:rPr>
              <a:t>more than half of the time</a:t>
            </a:r>
            <a:endParaRPr b="1">
              <a:highlight>
                <a:srgbClr val="EAD1DC"/>
              </a:highlight>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6"/>
          <p:cNvSpPr txBox="1"/>
          <p:nvPr>
            <p:ph type="title"/>
          </p:nvPr>
        </p:nvSpPr>
        <p:spPr>
          <a:xfrm>
            <a:off x="413225" y="260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Chebyshev’s Inequality</a:t>
            </a:r>
            <a:endParaRPr/>
          </a:p>
        </p:txBody>
      </p:sp>
      <p:sp>
        <p:nvSpPr>
          <p:cNvPr id="557" name="Google Shape;557;p56"/>
          <p:cNvSpPr txBox="1"/>
          <p:nvPr/>
        </p:nvSpPr>
        <p:spPr>
          <a:xfrm>
            <a:off x="671925" y="1202500"/>
            <a:ext cx="4052700" cy="2068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E2A47"/>
                </a:solidFill>
                <a:latin typeface="Albert Sans"/>
                <a:ea typeface="Albert Sans"/>
                <a:cs typeface="Albert Sans"/>
                <a:sym typeface="Albert Sans"/>
              </a:rPr>
              <a:t>Chebyshev’s inequality</a:t>
            </a:r>
            <a:r>
              <a:rPr lang="en">
                <a:solidFill>
                  <a:srgbClr val="0E2A47"/>
                </a:solidFill>
                <a:latin typeface="Albert Sans"/>
                <a:ea typeface="Albert Sans"/>
                <a:cs typeface="Albert Sans"/>
                <a:sym typeface="Albert Sans"/>
              </a:rPr>
              <a:t>: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 min repetition needed</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grpSp>
        <p:nvGrpSpPr>
          <p:cNvPr id="558" name="Google Shape;558;p56"/>
          <p:cNvGrpSpPr/>
          <p:nvPr/>
        </p:nvGrpSpPr>
        <p:grpSpPr>
          <a:xfrm flipH="1">
            <a:off x="8049415" y="168084"/>
            <a:ext cx="762727" cy="849644"/>
            <a:chOff x="5471675" y="3911838"/>
            <a:chExt cx="898700" cy="1001113"/>
          </a:xfrm>
        </p:grpSpPr>
        <p:sp>
          <p:nvSpPr>
            <p:cNvPr id="559" name="Google Shape;559;p56"/>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6"/>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6"/>
          <p:cNvGrpSpPr/>
          <p:nvPr/>
        </p:nvGrpSpPr>
        <p:grpSpPr>
          <a:xfrm>
            <a:off x="7679600" y="3428700"/>
            <a:ext cx="1270133" cy="1714800"/>
            <a:chOff x="7679600" y="3428700"/>
            <a:chExt cx="1270133" cy="1714800"/>
          </a:xfrm>
        </p:grpSpPr>
        <p:sp>
          <p:nvSpPr>
            <p:cNvPr id="562" name="Google Shape;562;p56"/>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56"/>
            <p:cNvGrpSpPr/>
            <p:nvPr/>
          </p:nvGrpSpPr>
          <p:grpSpPr>
            <a:xfrm flipH="1">
              <a:off x="7679600" y="4016056"/>
              <a:ext cx="762761" cy="763034"/>
              <a:chOff x="12117275" y="1982700"/>
              <a:chExt cx="2164475" cy="2165250"/>
            </a:xfrm>
          </p:grpSpPr>
          <p:sp>
            <p:nvSpPr>
              <p:cNvPr id="564" name="Google Shape;564;p56"/>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6"/>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8" name="Google Shape;568;p56"/>
          <p:cNvSpPr txBox="1"/>
          <p:nvPr/>
        </p:nvSpPr>
        <p:spPr>
          <a:xfrm>
            <a:off x="499450" y="833188"/>
            <a:ext cx="7704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E2A47"/>
                </a:solidFill>
                <a:latin typeface="Albert Sans"/>
                <a:ea typeface="Albert Sans"/>
                <a:cs typeface="Albert Sans"/>
                <a:sym typeface="Albert Sans"/>
              </a:rPr>
              <a:t>“How big n should be to reach a certain accuracy?”</a:t>
            </a:r>
            <a:endParaRPr b="1">
              <a:solidFill>
                <a:schemeClr val="dk1"/>
              </a:solidFill>
              <a:latin typeface="Albert Sans"/>
              <a:ea typeface="Albert Sans"/>
              <a:cs typeface="Albert Sans"/>
              <a:sym typeface="Albert Sans"/>
            </a:endParaRPr>
          </a:p>
        </p:txBody>
      </p:sp>
      <p:pic>
        <p:nvPicPr>
          <p:cNvPr id="569" name="Google Shape;569;p56"/>
          <p:cNvPicPr preferRelativeResize="0"/>
          <p:nvPr/>
        </p:nvPicPr>
        <p:blipFill>
          <a:blip r:embed="rId3">
            <a:alphaModFix/>
          </a:blip>
          <a:stretch>
            <a:fillRect/>
          </a:stretch>
        </p:blipFill>
        <p:spPr>
          <a:xfrm>
            <a:off x="3421825" y="1638000"/>
            <a:ext cx="876300" cy="142875"/>
          </a:xfrm>
          <a:prstGeom prst="rect">
            <a:avLst/>
          </a:prstGeom>
          <a:noFill/>
          <a:ln>
            <a:noFill/>
          </a:ln>
        </p:spPr>
      </p:pic>
      <p:pic>
        <p:nvPicPr>
          <p:cNvPr id="570" name="Google Shape;570;p56"/>
          <p:cNvPicPr preferRelativeResize="0"/>
          <p:nvPr/>
        </p:nvPicPr>
        <p:blipFill>
          <a:blip r:embed="rId4">
            <a:alphaModFix/>
          </a:blip>
          <a:stretch>
            <a:fillRect/>
          </a:stretch>
        </p:blipFill>
        <p:spPr>
          <a:xfrm>
            <a:off x="3421838" y="1845613"/>
            <a:ext cx="962025" cy="161925"/>
          </a:xfrm>
          <a:prstGeom prst="rect">
            <a:avLst/>
          </a:prstGeom>
          <a:noFill/>
          <a:ln>
            <a:noFill/>
          </a:ln>
        </p:spPr>
      </p:pic>
      <p:pic>
        <p:nvPicPr>
          <p:cNvPr id="571" name="Google Shape;571;p56"/>
          <p:cNvPicPr preferRelativeResize="0"/>
          <p:nvPr/>
        </p:nvPicPr>
        <p:blipFill>
          <a:blip r:embed="rId5">
            <a:alphaModFix/>
          </a:blip>
          <a:stretch>
            <a:fillRect/>
          </a:stretch>
        </p:blipFill>
        <p:spPr>
          <a:xfrm>
            <a:off x="960500" y="1638000"/>
            <a:ext cx="2209800" cy="342900"/>
          </a:xfrm>
          <a:prstGeom prst="rect">
            <a:avLst/>
          </a:prstGeom>
          <a:noFill/>
          <a:ln cap="flat" cmpd="sng" w="9525">
            <a:solidFill>
              <a:schemeClr val="dk1"/>
            </a:solidFill>
            <a:prstDash val="solid"/>
            <a:round/>
            <a:headEnd len="sm" w="sm" type="none"/>
            <a:tailEnd len="sm" w="sm" type="none"/>
          </a:ln>
        </p:spPr>
      </p:pic>
      <p:pic>
        <p:nvPicPr>
          <p:cNvPr id="572" name="Google Shape;572;p56"/>
          <p:cNvPicPr preferRelativeResize="0"/>
          <p:nvPr/>
        </p:nvPicPr>
        <p:blipFill>
          <a:blip r:embed="rId6">
            <a:alphaModFix/>
          </a:blip>
          <a:stretch>
            <a:fillRect/>
          </a:stretch>
        </p:blipFill>
        <p:spPr>
          <a:xfrm>
            <a:off x="1630300" y="2182900"/>
            <a:ext cx="2809875" cy="381000"/>
          </a:xfrm>
          <a:prstGeom prst="rect">
            <a:avLst/>
          </a:prstGeom>
          <a:noFill/>
          <a:ln>
            <a:noFill/>
          </a:ln>
        </p:spPr>
      </p:pic>
      <p:pic>
        <p:nvPicPr>
          <p:cNvPr id="573" name="Google Shape;573;p56"/>
          <p:cNvPicPr preferRelativeResize="0"/>
          <p:nvPr/>
        </p:nvPicPr>
        <p:blipFill>
          <a:blip r:embed="rId7">
            <a:alphaModFix/>
          </a:blip>
          <a:stretch>
            <a:fillRect/>
          </a:stretch>
        </p:blipFill>
        <p:spPr>
          <a:xfrm>
            <a:off x="1500950" y="2688175"/>
            <a:ext cx="952500" cy="381000"/>
          </a:xfrm>
          <a:prstGeom prst="rect">
            <a:avLst/>
          </a:prstGeom>
          <a:noFill/>
          <a:ln>
            <a:noFill/>
          </a:ln>
        </p:spPr>
      </p:pic>
      <p:sp>
        <p:nvSpPr>
          <p:cNvPr id="574" name="Google Shape;574;p56"/>
          <p:cNvSpPr txBox="1"/>
          <p:nvPr/>
        </p:nvSpPr>
        <p:spPr>
          <a:xfrm>
            <a:off x="671925" y="3365750"/>
            <a:ext cx="40527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Ex. T</a:t>
            </a:r>
            <a:r>
              <a:rPr lang="en">
                <a:solidFill>
                  <a:srgbClr val="0E2A47"/>
                </a:solidFill>
                <a:latin typeface="Albert Sans"/>
                <a:ea typeface="Albert Sans"/>
                <a:cs typeface="Albert Sans"/>
                <a:sym typeface="Albert Sans"/>
              </a:rPr>
              <a:t>hreshold accuracy of 0.99 (Q=0.01)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and p=0.3,</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k&gt;=525; but not guaranteed a tight bound.</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7"/>
          <p:cNvSpPr txBox="1"/>
          <p:nvPr>
            <p:ph type="title"/>
          </p:nvPr>
        </p:nvSpPr>
        <p:spPr>
          <a:xfrm>
            <a:off x="413225" y="260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Chebyshev’s Inequality</a:t>
            </a:r>
            <a:endParaRPr/>
          </a:p>
        </p:txBody>
      </p:sp>
      <p:sp>
        <p:nvSpPr>
          <p:cNvPr id="580" name="Google Shape;580;p57"/>
          <p:cNvSpPr txBox="1"/>
          <p:nvPr/>
        </p:nvSpPr>
        <p:spPr>
          <a:xfrm>
            <a:off x="671925" y="1202500"/>
            <a:ext cx="4052700" cy="2068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E2A47"/>
                </a:solidFill>
                <a:latin typeface="Albert Sans"/>
                <a:ea typeface="Albert Sans"/>
                <a:cs typeface="Albert Sans"/>
                <a:sym typeface="Albert Sans"/>
              </a:rPr>
              <a:t>Chebyshev’s inequality</a:t>
            </a:r>
            <a:r>
              <a:rPr lang="en">
                <a:solidFill>
                  <a:srgbClr val="0E2A47"/>
                </a:solidFill>
                <a:latin typeface="Albert Sans"/>
                <a:ea typeface="Albert Sans"/>
                <a:cs typeface="Albert Sans"/>
                <a:sym typeface="Albert Sans"/>
              </a:rPr>
              <a:t>: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 min repetition needed</a:t>
            </a:r>
            <a:endParaRPr>
              <a:solidFill>
                <a:srgbClr val="0E2A47"/>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grpSp>
        <p:nvGrpSpPr>
          <p:cNvPr id="581" name="Google Shape;581;p57"/>
          <p:cNvGrpSpPr/>
          <p:nvPr/>
        </p:nvGrpSpPr>
        <p:grpSpPr>
          <a:xfrm flipH="1">
            <a:off x="8049415" y="168084"/>
            <a:ext cx="762727" cy="849644"/>
            <a:chOff x="5471675" y="3911838"/>
            <a:chExt cx="898700" cy="1001113"/>
          </a:xfrm>
        </p:grpSpPr>
        <p:sp>
          <p:nvSpPr>
            <p:cNvPr id="582" name="Google Shape;582;p57"/>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7"/>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7"/>
          <p:cNvGrpSpPr/>
          <p:nvPr/>
        </p:nvGrpSpPr>
        <p:grpSpPr>
          <a:xfrm>
            <a:off x="7679600" y="3428700"/>
            <a:ext cx="1270133" cy="1714800"/>
            <a:chOff x="7679600" y="3428700"/>
            <a:chExt cx="1270133" cy="1714800"/>
          </a:xfrm>
        </p:grpSpPr>
        <p:sp>
          <p:nvSpPr>
            <p:cNvPr id="585" name="Google Shape;585;p57"/>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57"/>
            <p:cNvGrpSpPr/>
            <p:nvPr/>
          </p:nvGrpSpPr>
          <p:grpSpPr>
            <a:xfrm flipH="1">
              <a:off x="7679600" y="4016056"/>
              <a:ext cx="762761" cy="763034"/>
              <a:chOff x="12117275" y="1982700"/>
              <a:chExt cx="2164475" cy="2165250"/>
            </a:xfrm>
          </p:grpSpPr>
          <p:sp>
            <p:nvSpPr>
              <p:cNvPr id="587" name="Google Shape;587;p57"/>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7"/>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7"/>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7"/>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1" name="Google Shape;591;p57"/>
          <p:cNvSpPr txBox="1"/>
          <p:nvPr/>
        </p:nvSpPr>
        <p:spPr>
          <a:xfrm>
            <a:off x="499450" y="833188"/>
            <a:ext cx="7704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E2A47"/>
                </a:solidFill>
                <a:latin typeface="Albert Sans"/>
                <a:ea typeface="Albert Sans"/>
                <a:cs typeface="Albert Sans"/>
                <a:sym typeface="Albert Sans"/>
              </a:rPr>
              <a:t>“How big n should be to reach a certain accuracy?”</a:t>
            </a:r>
            <a:endParaRPr b="1">
              <a:solidFill>
                <a:schemeClr val="dk1"/>
              </a:solidFill>
              <a:latin typeface="Albert Sans"/>
              <a:ea typeface="Albert Sans"/>
              <a:cs typeface="Albert Sans"/>
              <a:sym typeface="Albert Sans"/>
            </a:endParaRPr>
          </a:p>
        </p:txBody>
      </p:sp>
      <p:pic>
        <p:nvPicPr>
          <p:cNvPr id="592" name="Google Shape;592;p57"/>
          <p:cNvPicPr preferRelativeResize="0"/>
          <p:nvPr/>
        </p:nvPicPr>
        <p:blipFill>
          <a:blip r:embed="rId3">
            <a:alphaModFix/>
          </a:blip>
          <a:stretch>
            <a:fillRect/>
          </a:stretch>
        </p:blipFill>
        <p:spPr>
          <a:xfrm>
            <a:off x="3421825" y="1638000"/>
            <a:ext cx="876300" cy="142875"/>
          </a:xfrm>
          <a:prstGeom prst="rect">
            <a:avLst/>
          </a:prstGeom>
          <a:noFill/>
          <a:ln>
            <a:noFill/>
          </a:ln>
        </p:spPr>
      </p:pic>
      <p:pic>
        <p:nvPicPr>
          <p:cNvPr id="593" name="Google Shape;593;p57"/>
          <p:cNvPicPr preferRelativeResize="0"/>
          <p:nvPr/>
        </p:nvPicPr>
        <p:blipFill>
          <a:blip r:embed="rId4">
            <a:alphaModFix/>
          </a:blip>
          <a:stretch>
            <a:fillRect/>
          </a:stretch>
        </p:blipFill>
        <p:spPr>
          <a:xfrm>
            <a:off x="3421838" y="1845613"/>
            <a:ext cx="962025" cy="161925"/>
          </a:xfrm>
          <a:prstGeom prst="rect">
            <a:avLst/>
          </a:prstGeom>
          <a:noFill/>
          <a:ln>
            <a:noFill/>
          </a:ln>
        </p:spPr>
      </p:pic>
      <p:pic>
        <p:nvPicPr>
          <p:cNvPr id="594" name="Google Shape;594;p57"/>
          <p:cNvPicPr preferRelativeResize="0"/>
          <p:nvPr/>
        </p:nvPicPr>
        <p:blipFill>
          <a:blip r:embed="rId5">
            <a:alphaModFix/>
          </a:blip>
          <a:stretch>
            <a:fillRect/>
          </a:stretch>
        </p:blipFill>
        <p:spPr>
          <a:xfrm>
            <a:off x="960500" y="1638000"/>
            <a:ext cx="2209800" cy="342900"/>
          </a:xfrm>
          <a:prstGeom prst="rect">
            <a:avLst/>
          </a:prstGeom>
          <a:noFill/>
          <a:ln cap="flat" cmpd="sng" w="9525">
            <a:solidFill>
              <a:schemeClr val="dk1"/>
            </a:solidFill>
            <a:prstDash val="solid"/>
            <a:round/>
            <a:headEnd len="sm" w="sm" type="none"/>
            <a:tailEnd len="sm" w="sm" type="none"/>
          </a:ln>
        </p:spPr>
      </p:pic>
      <p:pic>
        <p:nvPicPr>
          <p:cNvPr id="595" name="Google Shape;595;p57"/>
          <p:cNvPicPr preferRelativeResize="0"/>
          <p:nvPr/>
        </p:nvPicPr>
        <p:blipFill>
          <a:blip r:embed="rId6">
            <a:alphaModFix/>
          </a:blip>
          <a:stretch>
            <a:fillRect/>
          </a:stretch>
        </p:blipFill>
        <p:spPr>
          <a:xfrm>
            <a:off x="1630300" y="2182900"/>
            <a:ext cx="2809875" cy="381000"/>
          </a:xfrm>
          <a:prstGeom prst="rect">
            <a:avLst/>
          </a:prstGeom>
          <a:noFill/>
          <a:ln>
            <a:noFill/>
          </a:ln>
        </p:spPr>
      </p:pic>
      <p:pic>
        <p:nvPicPr>
          <p:cNvPr id="596" name="Google Shape;596;p57"/>
          <p:cNvPicPr preferRelativeResize="0"/>
          <p:nvPr/>
        </p:nvPicPr>
        <p:blipFill>
          <a:blip r:embed="rId7">
            <a:alphaModFix/>
          </a:blip>
          <a:stretch>
            <a:fillRect/>
          </a:stretch>
        </p:blipFill>
        <p:spPr>
          <a:xfrm>
            <a:off x="1500950" y="2688175"/>
            <a:ext cx="952500" cy="381000"/>
          </a:xfrm>
          <a:prstGeom prst="rect">
            <a:avLst/>
          </a:prstGeom>
          <a:noFill/>
          <a:ln>
            <a:noFill/>
          </a:ln>
        </p:spPr>
      </p:pic>
      <p:sp>
        <p:nvSpPr>
          <p:cNvPr id="597" name="Google Shape;597;p57"/>
          <p:cNvSpPr txBox="1"/>
          <p:nvPr/>
        </p:nvSpPr>
        <p:spPr>
          <a:xfrm>
            <a:off x="671925" y="3365750"/>
            <a:ext cx="40527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Ex. Threshold accuracy of 0.99 (Q=0.01)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and p=0.3,</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k&gt;=525; but not guaranteed a tight bound.</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pic>
        <p:nvPicPr>
          <p:cNvPr id="598" name="Google Shape;598;p57"/>
          <p:cNvPicPr preferRelativeResize="0"/>
          <p:nvPr/>
        </p:nvPicPr>
        <p:blipFill rotWithShape="1">
          <a:blip r:embed="rId8">
            <a:alphaModFix/>
          </a:blip>
          <a:srcRect b="0" l="0" r="0" t="0"/>
          <a:stretch/>
        </p:blipFill>
        <p:spPr>
          <a:xfrm>
            <a:off x="4830000" y="1202500"/>
            <a:ext cx="3833900" cy="2539750"/>
          </a:xfrm>
          <a:prstGeom prst="rect">
            <a:avLst/>
          </a:prstGeom>
          <a:noFill/>
          <a:ln>
            <a:noFill/>
          </a:ln>
        </p:spPr>
      </p:pic>
      <p:sp>
        <p:nvSpPr>
          <p:cNvPr id="599" name="Google Shape;599;p57"/>
          <p:cNvSpPr txBox="1"/>
          <p:nvPr/>
        </p:nvSpPr>
        <p:spPr>
          <a:xfrm>
            <a:off x="4897025" y="3821850"/>
            <a:ext cx="37668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p=0.5: random flipping</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p=0.2~0.4: real-world error rates</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N.b. ensures a very conservative bound</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8"/>
          <p:cNvSpPr txBox="1"/>
          <p:nvPr>
            <p:ph type="title"/>
          </p:nvPr>
        </p:nvSpPr>
        <p:spPr>
          <a:xfrm>
            <a:off x="413225" y="260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Chernoff’s Bound</a:t>
            </a:r>
            <a:endParaRPr/>
          </a:p>
        </p:txBody>
      </p:sp>
      <p:grpSp>
        <p:nvGrpSpPr>
          <p:cNvPr id="605" name="Google Shape;605;p58"/>
          <p:cNvGrpSpPr/>
          <p:nvPr/>
        </p:nvGrpSpPr>
        <p:grpSpPr>
          <a:xfrm flipH="1">
            <a:off x="8049415" y="168084"/>
            <a:ext cx="762727" cy="849644"/>
            <a:chOff x="5471675" y="3911838"/>
            <a:chExt cx="898700" cy="1001113"/>
          </a:xfrm>
        </p:grpSpPr>
        <p:sp>
          <p:nvSpPr>
            <p:cNvPr id="606" name="Google Shape;606;p58"/>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58"/>
          <p:cNvGrpSpPr/>
          <p:nvPr/>
        </p:nvGrpSpPr>
        <p:grpSpPr>
          <a:xfrm>
            <a:off x="7679600" y="3428700"/>
            <a:ext cx="1270133" cy="1714800"/>
            <a:chOff x="7679600" y="3428700"/>
            <a:chExt cx="1270133" cy="1714800"/>
          </a:xfrm>
        </p:grpSpPr>
        <p:sp>
          <p:nvSpPr>
            <p:cNvPr id="609" name="Google Shape;609;p58"/>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58"/>
            <p:cNvGrpSpPr/>
            <p:nvPr/>
          </p:nvGrpSpPr>
          <p:grpSpPr>
            <a:xfrm flipH="1">
              <a:off x="7679600" y="4016056"/>
              <a:ext cx="762761" cy="763034"/>
              <a:chOff x="12117275" y="1982700"/>
              <a:chExt cx="2164475" cy="2165250"/>
            </a:xfrm>
          </p:grpSpPr>
          <p:sp>
            <p:nvSpPr>
              <p:cNvPr id="611" name="Google Shape;611;p58"/>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8"/>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8"/>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5" name="Google Shape;615;p58"/>
          <p:cNvSpPr txBox="1"/>
          <p:nvPr/>
        </p:nvSpPr>
        <p:spPr>
          <a:xfrm>
            <a:off x="499450" y="833188"/>
            <a:ext cx="7704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E2A47"/>
                </a:solidFill>
                <a:latin typeface="Albert Sans"/>
                <a:ea typeface="Albert Sans"/>
                <a:cs typeface="Albert Sans"/>
                <a:sym typeface="Albert Sans"/>
              </a:rPr>
              <a:t>“How big n should be to reach a certain accuracy?”</a:t>
            </a:r>
            <a:endParaRPr b="1">
              <a:solidFill>
                <a:schemeClr val="dk1"/>
              </a:solidFill>
              <a:latin typeface="Albert Sans"/>
              <a:ea typeface="Albert Sans"/>
              <a:cs typeface="Albert Sans"/>
              <a:sym typeface="Albert Sans"/>
            </a:endParaRPr>
          </a:p>
        </p:txBody>
      </p:sp>
      <p:sp>
        <p:nvSpPr>
          <p:cNvPr id="616" name="Google Shape;616;p58"/>
          <p:cNvSpPr txBox="1"/>
          <p:nvPr/>
        </p:nvSpPr>
        <p:spPr>
          <a:xfrm>
            <a:off x="706750" y="4139350"/>
            <a:ext cx="40527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Ex. Threshold accuracy of 0.99 (Q=0.01)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and p=0.3,</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k&gt;=92.1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sp>
        <p:nvSpPr>
          <p:cNvPr id="617" name="Google Shape;617;p58"/>
          <p:cNvSpPr txBox="1"/>
          <p:nvPr/>
        </p:nvSpPr>
        <p:spPr>
          <a:xfrm>
            <a:off x="706750" y="1202500"/>
            <a:ext cx="4527300" cy="28566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E2A47"/>
                </a:solidFill>
                <a:latin typeface="Albert Sans"/>
                <a:ea typeface="Albert Sans"/>
                <a:cs typeface="Albert Sans"/>
                <a:sym typeface="Albert Sans"/>
              </a:rPr>
              <a:t>Chernoff bound</a:t>
            </a:r>
            <a:r>
              <a:rPr lang="en">
                <a:solidFill>
                  <a:srgbClr val="0E2A47"/>
                </a:solidFill>
                <a:latin typeface="Albert Sans"/>
                <a:ea typeface="Albert Sans"/>
                <a:cs typeface="Albert Sans"/>
                <a:sym typeface="Albert Sans"/>
              </a:rPr>
              <a:t>: tighter bound for sums of independent random variables</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				  : min repetition needed</a:t>
            </a:r>
            <a:endParaRPr>
              <a:solidFill>
                <a:srgbClr val="0E2A47"/>
              </a:solidFill>
              <a:latin typeface="Albert Sans"/>
              <a:ea typeface="Albert Sans"/>
              <a:cs typeface="Albert Sans"/>
              <a:sym typeface="Albert Sans"/>
            </a:endParaRPr>
          </a:p>
        </p:txBody>
      </p:sp>
      <p:sp>
        <p:nvSpPr>
          <p:cNvPr id="618" name="Google Shape;618;p58"/>
          <p:cNvSpPr txBox="1"/>
          <p:nvPr/>
        </p:nvSpPr>
        <p:spPr>
          <a:xfrm>
            <a:off x="3182075" y="2400300"/>
            <a:ext cx="2408400" cy="3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E2A47"/>
                </a:solidFill>
                <a:latin typeface="Albert Sans"/>
                <a:ea typeface="Albert Sans"/>
                <a:cs typeface="Albert Sans"/>
                <a:sym typeface="Albert Sans"/>
              </a:rPr>
              <a:t>: </a:t>
            </a:r>
            <a:r>
              <a:rPr lang="en" sz="1000"/>
              <a:t>relative deviation from the mean</a:t>
            </a:r>
            <a:endParaRPr sz="1300">
              <a:solidFill>
                <a:srgbClr val="0E2A47"/>
              </a:solidFill>
              <a:latin typeface="Albert Sans"/>
              <a:ea typeface="Albert Sans"/>
              <a:cs typeface="Albert Sans"/>
              <a:sym typeface="Albert Sans"/>
            </a:endParaRPr>
          </a:p>
        </p:txBody>
      </p:sp>
      <p:pic>
        <p:nvPicPr>
          <p:cNvPr id="619" name="Google Shape;619;p58"/>
          <p:cNvPicPr preferRelativeResize="0"/>
          <p:nvPr/>
        </p:nvPicPr>
        <p:blipFill>
          <a:blip r:embed="rId3">
            <a:alphaModFix/>
          </a:blip>
          <a:stretch>
            <a:fillRect/>
          </a:stretch>
        </p:blipFill>
        <p:spPr>
          <a:xfrm>
            <a:off x="3401813" y="1900213"/>
            <a:ext cx="876300" cy="142875"/>
          </a:xfrm>
          <a:prstGeom prst="rect">
            <a:avLst/>
          </a:prstGeom>
          <a:noFill/>
          <a:ln>
            <a:noFill/>
          </a:ln>
        </p:spPr>
      </p:pic>
      <p:pic>
        <p:nvPicPr>
          <p:cNvPr id="620" name="Google Shape;620;p58"/>
          <p:cNvPicPr preferRelativeResize="0"/>
          <p:nvPr/>
        </p:nvPicPr>
        <p:blipFill>
          <a:blip r:embed="rId4">
            <a:alphaModFix/>
          </a:blip>
          <a:stretch>
            <a:fillRect/>
          </a:stretch>
        </p:blipFill>
        <p:spPr>
          <a:xfrm>
            <a:off x="3407973" y="2169723"/>
            <a:ext cx="1714500" cy="315604"/>
          </a:xfrm>
          <a:prstGeom prst="rect">
            <a:avLst/>
          </a:prstGeom>
          <a:noFill/>
          <a:ln>
            <a:noFill/>
          </a:ln>
        </p:spPr>
      </p:pic>
      <p:pic>
        <p:nvPicPr>
          <p:cNvPr id="621" name="Google Shape;621;p58"/>
          <p:cNvPicPr preferRelativeResize="0"/>
          <p:nvPr/>
        </p:nvPicPr>
        <p:blipFill>
          <a:blip r:embed="rId5">
            <a:alphaModFix/>
          </a:blip>
          <a:stretch>
            <a:fillRect/>
          </a:stretch>
        </p:blipFill>
        <p:spPr>
          <a:xfrm>
            <a:off x="849875" y="1842000"/>
            <a:ext cx="2408400" cy="296424"/>
          </a:xfrm>
          <a:prstGeom prst="rect">
            <a:avLst/>
          </a:prstGeom>
          <a:noFill/>
          <a:ln cap="flat" cmpd="sng" w="9525">
            <a:solidFill>
              <a:schemeClr val="dk1"/>
            </a:solidFill>
            <a:prstDash val="solid"/>
            <a:round/>
            <a:headEnd len="sm" w="sm" type="none"/>
            <a:tailEnd len="sm" w="sm" type="none"/>
          </a:ln>
        </p:spPr>
      </p:pic>
      <p:pic>
        <p:nvPicPr>
          <p:cNvPr id="622" name="Google Shape;622;p58"/>
          <p:cNvPicPr preferRelativeResize="0"/>
          <p:nvPr/>
        </p:nvPicPr>
        <p:blipFill>
          <a:blip r:embed="rId6">
            <a:alphaModFix/>
          </a:blip>
          <a:stretch>
            <a:fillRect/>
          </a:stretch>
        </p:blipFill>
        <p:spPr>
          <a:xfrm>
            <a:off x="1515200" y="2647950"/>
            <a:ext cx="1666875" cy="523875"/>
          </a:xfrm>
          <a:prstGeom prst="rect">
            <a:avLst/>
          </a:prstGeom>
          <a:noFill/>
          <a:ln>
            <a:noFill/>
          </a:ln>
        </p:spPr>
      </p:pic>
      <p:pic>
        <p:nvPicPr>
          <p:cNvPr id="623" name="Google Shape;623;p58"/>
          <p:cNvPicPr preferRelativeResize="0"/>
          <p:nvPr/>
        </p:nvPicPr>
        <p:blipFill>
          <a:blip r:embed="rId7">
            <a:alphaModFix/>
          </a:blip>
          <a:stretch>
            <a:fillRect/>
          </a:stretch>
        </p:blipFill>
        <p:spPr>
          <a:xfrm>
            <a:off x="1361725" y="3333850"/>
            <a:ext cx="1270125" cy="546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title"/>
          </p:nvPr>
        </p:nvSpPr>
        <p:spPr>
          <a:xfrm>
            <a:off x="413225" y="260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Chernoff’s Bound</a:t>
            </a:r>
            <a:endParaRPr/>
          </a:p>
        </p:txBody>
      </p:sp>
      <p:grpSp>
        <p:nvGrpSpPr>
          <p:cNvPr id="629" name="Google Shape;629;p59"/>
          <p:cNvGrpSpPr/>
          <p:nvPr/>
        </p:nvGrpSpPr>
        <p:grpSpPr>
          <a:xfrm flipH="1">
            <a:off x="8049415" y="168084"/>
            <a:ext cx="762727" cy="849644"/>
            <a:chOff x="5471675" y="3911838"/>
            <a:chExt cx="898700" cy="1001113"/>
          </a:xfrm>
        </p:grpSpPr>
        <p:sp>
          <p:nvSpPr>
            <p:cNvPr id="630" name="Google Shape;630;p59"/>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9"/>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9"/>
          <p:cNvGrpSpPr/>
          <p:nvPr/>
        </p:nvGrpSpPr>
        <p:grpSpPr>
          <a:xfrm>
            <a:off x="7679600" y="3428700"/>
            <a:ext cx="1270133" cy="1714800"/>
            <a:chOff x="7679600" y="3428700"/>
            <a:chExt cx="1270133" cy="1714800"/>
          </a:xfrm>
        </p:grpSpPr>
        <p:sp>
          <p:nvSpPr>
            <p:cNvPr id="633" name="Google Shape;633;p59"/>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59"/>
            <p:cNvGrpSpPr/>
            <p:nvPr/>
          </p:nvGrpSpPr>
          <p:grpSpPr>
            <a:xfrm flipH="1">
              <a:off x="7679600" y="4016056"/>
              <a:ext cx="762761" cy="763034"/>
              <a:chOff x="12117275" y="1982700"/>
              <a:chExt cx="2164475" cy="2165250"/>
            </a:xfrm>
          </p:grpSpPr>
          <p:sp>
            <p:nvSpPr>
              <p:cNvPr id="635" name="Google Shape;635;p59"/>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9"/>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9"/>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9" name="Google Shape;639;p59"/>
          <p:cNvSpPr txBox="1"/>
          <p:nvPr/>
        </p:nvSpPr>
        <p:spPr>
          <a:xfrm>
            <a:off x="499450" y="833188"/>
            <a:ext cx="7704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E2A47"/>
                </a:solidFill>
                <a:latin typeface="Albert Sans"/>
                <a:ea typeface="Albert Sans"/>
                <a:cs typeface="Albert Sans"/>
                <a:sym typeface="Albert Sans"/>
              </a:rPr>
              <a:t>“How big n should be to reach a certain accuracy?”</a:t>
            </a:r>
            <a:endParaRPr b="1">
              <a:solidFill>
                <a:schemeClr val="dk1"/>
              </a:solidFill>
              <a:latin typeface="Albert Sans"/>
              <a:ea typeface="Albert Sans"/>
              <a:cs typeface="Albert Sans"/>
              <a:sym typeface="Albert Sans"/>
            </a:endParaRPr>
          </a:p>
        </p:txBody>
      </p:sp>
      <p:sp>
        <p:nvSpPr>
          <p:cNvPr id="640" name="Google Shape;640;p59"/>
          <p:cNvSpPr txBox="1"/>
          <p:nvPr/>
        </p:nvSpPr>
        <p:spPr>
          <a:xfrm>
            <a:off x="706750" y="4139350"/>
            <a:ext cx="40527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Ex. Threshold accuracy of 0.99 (Q=0.01)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and p=0.3,</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k&gt;=92.1</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sp>
        <p:nvSpPr>
          <p:cNvPr id="641" name="Google Shape;641;p59"/>
          <p:cNvSpPr txBox="1"/>
          <p:nvPr/>
        </p:nvSpPr>
        <p:spPr>
          <a:xfrm>
            <a:off x="706750" y="1202500"/>
            <a:ext cx="4527300" cy="28566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E2A47"/>
                </a:solidFill>
                <a:latin typeface="Albert Sans"/>
                <a:ea typeface="Albert Sans"/>
                <a:cs typeface="Albert Sans"/>
                <a:sym typeface="Albert Sans"/>
              </a:rPr>
              <a:t>Chernoff bound</a:t>
            </a:r>
            <a:r>
              <a:rPr lang="en">
                <a:solidFill>
                  <a:srgbClr val="0E2A47"/>
                </a:solidFill>
                <a:latin typeface="Albert Sans"/>
                <a:ea typeface="Albert Sans"/>
                <a:cs typeface="Albert Sans"/>
                <a:sym typeface="Albert Sans"/>
              </a:rPr>
              <a:t>: tighter bound for sums of independent random variables</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     →				  : min repetition needed</a:t>
            </a:r>
            <a:endParaRPr>
              <a:solidFill>
                <a:srgbClr val="0E2A47"/>
              </a:solidFill>
              <a:latin typeface="Albert Sans"/>
              <a:ea typeface="Albert Sans"/>
              <a:cs typeface="Albert Sans"/>
              <a:sym typeface="Albert Sans"/>
            </a:endParaRPr>
          </a:p>
        </p:txBody>
      </p:sp>
      <p:sp>
        <p:nvSpPr>
          <p:cNvPr id="642" name="Google Shape;642;p59"/>
          <p:cNvSpPr txBox="1"/>
          <p:nvPr/>
        </p:nvSpPr>
        <p:spPr>
          <a:xfrm>
            <a:off x="3182075" y="2400300"/>
            <a:ext cx="2408400" cy="3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E2A47"/>
                </a:solidFill>
                <a:latin typeface="Albert Sans"/>
                <a:ea typeface="Albert Sans"/>
                <a:cs typeface="Albert Sans"/>
                <a:sym typeface="Albert Sans"/>
              </a:rPr>
              <a:t>: </a:t>
            </a:r>
            <a:r>
              <a:rPr lang="en" sz="1000"/>
              <a:t>relative deviation from the mean</a:t>
            </a:r>
            <a:endParaRPr sz="1300">
              <a:solidFill>
                <a:srgbClr val="0E2A47"/>
              </a:solidFill>
              <a:latin typeface="Albert Sans"/>
              <a:ea typeface="Albert Sans"/>
              <a:cs typeface="Albert Sans"/>
              <a:sym typeface="Albert Sans"/>
            </a:endParaRPr>
          </a:p>
        </p:txBody>
      </p:sp>
      <p:pic>
        <p:nvPicPr>
          <p:cNvPr id="643" name="Google Shape;643;p59"/>
          <p:cNvPicPr preferRelativeResize="0"/>
          <p:nvPr/>
        </p:nvPicPr>
        <p:blipFill>
          <a:blip r:embed="rId3">
            <a:alphaModFix/>
          </a:blip>
          <a:stretch>
            <a:fillRect/>
          </a:stretch>
        </p:blipFill>
        <p:spPr>
          <a:xfrm>
            <a:off x="3401813" y="1900213"/>
            <a:ext cx="876300" cy="142875"/>
          </a:xfrm>
          <a:prstGeom prst="rect">
            <a:avLst/>
          </a:prstGeom>
          <a:noFill/>
          <a:ln>
            <a:noFill/>
          </a:ln>
        </p:spPr>
      </p:pic>
      <p:pic>
        <p:nvPicPr>
          <p:cNvPr id="644" name="Google Shape;644;p59"/>
          <p:cNvPicPr preferRelativeResize="0"/>
          <p:nvPr/>
        </p:nvPicPr>
        <p:blipFill>
          <a:blip r:embed="rId4">
            <a:alphaModFix/>
          </a:blip>
          <a:stretch>
            <a:fillRect/>
          </a:stretch>
        </p:blipFill>
        <p:spPr>
          <a:xfrm>
            <a:off x="3407973" y="2169723"/>
            <a:ext cx="1714500" cy="315604"/>
          </a:xfrm>
          <a:prstGeom prst="rect">
            <a:avLst/>
          </a:prstGeom>
          <a:noFill/>
          <a:ln>
            <a:noFill/>
          </a:ln>
        </p:spPr>
      </p:pic>
      <p:pic>
        <p:nvPicPr>
          <p:cNvPr id="645" name="Google Shape;645;p59"/>
          <p:cNvPicPr preferRelativeResize="0"/>
          <p:nvPr/>
        </p:nvPicPr>
        <p:blipFill>
          <a:blip r:embed="rId5">
            <a:alphaModFix/>
          </a:blip>
          <a:stretch>
            <a:fillRect/>
          </a:stretch>
        </p:blipFill>
        <p:spPr>
          <a:xfrm>
            <a:off x="849875" y="1842000"/>
            <a:ext cx="2408400" cy="296424"/>
          </a:xfrm>
          <a:prstGeom prst="rect">
            <a:avLst/>
          </a:prstGeom>
          <a:noFill/>
          <a:ln cap="flat" cmpd="sng" w="9525">
            <a:solidFill>
              <a:schemeClr val="dk1"/>
            </a:solidFill>
            <a:prstDash val="solid"/>
            <a:round/>
            <a:headEnd len="sm" w="sm" type="none"/>
            <a:tailEnd len="sm" w="sm" type="none"/>
          </a:ln>
        </p:spPr>
      </p:pic>
      <p:pic>
        <p:nvPicPr>
          <p:cNvPr id="646" name="Google Shape;646;p59"/>
          <p:cNvPicPr preferRelativeResize="0"/>
          <p:nvPr/>
        </p:nvPicPr>
        <p:blipFill>
          <a:blip r:embed="rId6">
            <a:alphaModFix/>
          </a:blip>
          <a:stretch>
            <a:fillRect/>
          </a:stretch>
        </p:blipFill>
        <p:spPr>
          <a:xfrm>
            <a:off x="1515200" y="2647950"/>
            <a:ext cx="1666875" cy="523875"/>
          </a:xfrm>
          <a:prstGeom prst="rect">
            <a:avLst/>
          </a:prstGeom>
          <a:noFill/>
          <a:ln>
            <a:noFill/>
          </a:ln>
        </p:spPr>
      </p:pic>
      <p:pic>
        <p:nvPicPr>
          <p:cNvPr id="647" name="Google Shape;647;p59"/>
          <p:cNvPicPr preferRelativeResize="0"/>
          <p:nvPr/>
        </p:nvPicPr>
        <p:blipFill>
          <a:blip r:embed="rId7">
            <a:alphaModFix/>
          </a:blip>
          <a:stretch>
            <a:fillRect/>
          </a:stretch>
        </p:blipFill>
        <p:spPr>
          <a:xfrm>
            <a:off x="1361725" y="3333850"/>
            <a:ext cx="1270125" cy="546743"/>
          </a:xfrm>
          <a:prstGeom prst="rect">
            <a:avLst/>
          </a:prstGeom>
          <a:noFill/>
          <a:ln>
            <a:noFill/>
          </a:ln>
        </p:spPr>
      </p:pic>
      <p:pic>
        <p:nvPicPr>
          <p:cNvPr id="648" name="Google Shape;648;p59"/>
          <p:cNvPicPr preferRelativeResize="0"/>
          <p:nvPr/>
        </p:nvPicPr>
        <p:blipFill>
          <a:blip r:embed="rId8">
            <a:alphaModFix/>
          </a:blip>
          <a:stretch>
            <a:fillRect/>
          </a:stretch>
        </p:blipFill>
        <p:spPr>
          <a:xfrm>
            <a:off x="5347600" y="1589250"/>
            <a:ext cx="3464549" cy="2163349"/>
          </a:xfrm>
          <a:prstGeom prst="rect">
            <a:avLst/>
          </a:prstGeom>
          <a:noFill/>
          <a:ln>
            <a:noFill/>
          </a:ln>
        </p:spPr>
      </p:pic>
      <p:sp>
        <p:nvSpPr>
          <p:cNvPr id="649" name="Google Shape;649;p59"/>
          <p:cNvSpPr txBox="1"/>
          <p:nvPr/>
        </p:nvSpPr>
        <p:spPr>
          <a:xfrm>
            <a:off x="4897025" y="4139350"/>
            <a:ext cx="3766800" cy="928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Better estimate:</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Exponential decrease of upper bound</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Leverage for independence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0"/>
          <p:cNvSpPr txBox="1"/>
          <p:nvPr>
            <p:ph type="title"/>
          </p:nvPr>
        </p:nvSpPr>
        <p:spPr>
          <a:xfrm>
            <a:off x="720000" y="2163838"/>
            <a:ext cx="6900000" cy="150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Hamming Code</a:t>
            </a:r>
            <a:endParaRPr sz="4400"/>
          </a:p>
        </p:txBody>
      </p:sp>
      <p:sp>
        <p:nvSpPr>
          <p:cNvPr id="655" name="Google Shape;655;p60"/>
          <p:cNvSpPr/>
          <p:nvPr/>
        </p:nvSpPr>
        <p:spPr>
          <a:xfrm>
            <a:off x="810000" y="744025"/>
            <a:ext cx="1213200" cy="12132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4500"/>
          </a:p>
        </p:txBody>
      </p:sp>
      <p:sp>
        <p:nvSpPr>
          <p:cNvPr id="656" name="Google Shape;656;p60"/>
          <p:cNvSpPr txBox="1"/>
          <p:nvPr>
            <p:ph idx="2" type="title"/>
          </p:nvPr>
        </p:nvSpPr>
        <p:spPr>
          <a:xfrm>
            <a:off x="900450" y="948025"/>
            <a:ext cx="1032300" cy="8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657" name="Google Shape;657;p60"/>
          <p:cNvGrpSpPr/>
          <p:nvPr/>
        </p:nvGrpSpPr>
        <p:grpSpPr>
          <a:xfrm>
            <a:off x="6440025" y="-42169"/>
            <a:ext cx="1285796" cy="1774310"/>
            <a:chOff x="6440025" y="-42169"/>
            <a:chExt cx="1285796" cy="1774310"/>
          </a:xfrm>
        </p:grpSpPr>
        <p:sp>
          <p:nvSpPr>
            <p:cNvPr id="658" name="Google Shape;658;p60"/>
            <p:cNvSpPr/>
            <p:nvPr/>
          </p:nvSpPr>
          <p:spPr>
            <a:xfrm flipH="1" rot="10800000">
              <a:off x="6440025" y="-42169"/>
              <a:ext cx="862200" cy="1449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0"/>
            <p:cNvGrpSpPr/>
            <p:nvPr/>
          </p:nvGrpSpPr>
          <p:grpSpPr>
            <a:xfrm flipH="1" rot="10800000">
              <a:off x="6963060" y="969107"/>
              <a:ext cx="762761" cy="763034"/>
              <a:chOff x="12117275" y="1982700"/>
              <a:chExt cx="2164475" cy="2165250"/>
            </a:xfrm>
          </p:grpSpPr>
          <p:sp>
            <p:nvSpPr>
              <p:cNvPr id="660" name="Google Shape;660;p60"/>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0"/>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 name="Google Shape;664;p60"/>
          <p:cNvGrpSpPr/>
          <p:nvPr/>
        </p:nvGrpSpPr>
        <p:grpSpPr>
          <a:xfrm>
            <a:off x="2979433" y="384184"/>
            <a:ext cx="762727" cy="849644"/>
            <a:chOff x="5471675" y="3911838"/>
            <a:chExt cx="898700" cy="1001113"/>
          </a:xfrm>
        </p:grpSpPr>
        <p:sp>
          <p:nvSpPr>
            <p:cNvPr id="665" name="Google Shape;665;p60"/>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0"/>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60"/>
          <p:cNvGrpSpPr/>
          <p:nvPr/>
        </p:nvGrpSpPr>
        <p:grpSpPr>
          <a:xfrm rot="5400000">
            <a:off x="7668781" y="3757451"/>
            <a:ext cx="537088" cy="1586694"/>
            <a:chOff x="9900850" y="-1697575"/>
            <a:chExt cx="1023025" cy="3022275"/>
          </a:xfrm>
        </p:grpSpPr>
        <p:sp>
          <p:nvSpPr>
            <p:cNvPr id="668" name="Google Shape;668;p60"/>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0"/>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0"/>
          <p:cNvSpPr txBox="1"/>
          <p:nvPr>
            <p:ph idx="1" type="subTitle"/>
          </p:nvPr>
        </p:nvSpPr>
        <p:spPr>
          <a:xfrm>
            <a:off x="826988" y="3673150"/>
            <a:ext cx="506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Implementation</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Hamming codes</a:t>
            </a:r>
            <a:endParaRPr/>
          </a:p>
        </p:txBody>
      </p:sp>
      <p:sp>
        <p:nvSpPr>
          <p:cNvPr id="677" name="Google Shape;677;p61"/>
          <p:cNvSpPr txBox="1"/>
          <p:nvPr/>
        </p:nvSpPr>
        <p:spPr>
          <a:xfrm>
            <a:off x="720000" y="1501800"/>
            <a:ext cx="4052700" cy="21399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Albert Sans"/>
                <a:ea typeface="Albert Sans"/>
                <a:cs typeface="Albert Sans"/>
                <a:sym typeface="Albert Sans"/>
              </a:rPr>
              <a:t>Hamming codes are error-correcting codes that detect and correct single-bit errors.</a:t>
            </a:r>
            <a:endParaRPr>
              <a:latin typeface="Albert Sans"/>
              <a:ea typeface="Albert Sans"/>
              <a:cs typeface="Albert Sans"/>
              <a:sym typeface="Albert Sans"/>
            </a:endParaRPr>
          </a:p>
          <a:p>
            <a:pPr indent="0" lvl="0" marL="0" rtl="0" algn="l">
              <a:lnSpc>
                <a:spcPct val="115000"/>
              </a:lnSpc>
              <a:spcBef>
                <a:spcPts val="0"/>
              </a:spcBef>
              <a:spcAft>
                <a:spcPts val="0"/>
              </a:spcAft>
              <a:buNone/>
            </a:pPr>
            <a:r>
              <a:t/>
            </a:r>
            <a:endParaRPr>
              <a:latin typeface="Albert Sans"/>
              <a:ea typeface="Albert Sans"/>
              <a:cs typeface="Albert Sans"/>
              <a:sym typeface="Albert Sans"/>
            </a:endParaRPr>
          </a:p>
          <a:p>
            <a:pPr indent="0" lvl="0" marL="0" rtl="0" algn="l">
              <a:lnSpc>
                <a:spcPct val="115000"/>
              </a:lnSpc>
              <a:spcBef>
                <a:spcPts val="0"/>
              </a:spcBef>
              <a:spcAft>
                <a:spcPts val="0"/>
              </a:spcAft>
              <a:buNone/>
            </a:pPr>
            <a:r>
              <a:rPr lang="en">
                <a:latin typeface="Albert Sans"/>
                <a:ea typeface="Albert Sans"/>
                <a:cs typeface="Albert Sans"/>
                <a:sym typeface="Albert Sans"/>
              </a:rPr>
              <a:t>They add </a:t>
            </a:r>
            <a:r>
              <a:rPr b="1" lang="en">
                <a:latin typeface="Albert Sans"/>
                <a:ea typeface="Albert Sans"/>
                <a:cs typeface="Albert Sans"/>
                <a:sym typeface="Albert Sans"/>
              </a:rPr>
              <a:t>parity bits</a:t>
            </a:r>
            <a:r>
              <a:rPr lang="en">
                <a:latin typeface="Albert Sans"/>
                <a:ea typeface="Albert Sans"/>
                <a:cs typeface="Albert Sans"/>
                <a:sym typeface="Albert Sans"/>
              </a:rPr>
              <a:t> to data bits to identify and fix errors.</a:t>
            </a:r>
            <a:endParaRPr>
              <a:latin typeface="Albert Sans"/>
              <a:ea typeface="Albert Sans"/>
              <a:cs typeface="Albert Sans"/>
              <a:sym typeface="Albert Sans"/>
            </a:endParaRPr>
          </a:p>
          <a:p>
            <a:pPr indent="0" lvl="0" marL="0" rtl="0" algn="l">
              <a:lnSpc>
                <a:spcPct val="115000"/>
              </a:lnSpc>
              <a:spcBef>
                <a:spcPts val="0"/>
              </a:spcBef>
              <a:spcAft>
                <a:spcPts val="0"/>
              </a:spcAft>
              <a:buNone/>
            </a:pPr>
            <a:r>
              <a:t/>
            </a:r>
            <a:endParaRPr>
              <a:latin typeface="Albert Sans"/>
              <a:ea typeface="Albert Sans"/>
              <a:cs typeface="Albert Sans"/>
              <a:sym typeface="Albert Sans"/>
            </a:endParaRPr>
          </a:p>
          <a:p>
            <a:pPr indent="0" lvl="0" marL="0" rtl="0" algn="l">
              <a:lnSpc>
                <a:spcPct val="115000"/>
              </a:lnSpc>
              <a:spcBef>
                <a:spcPts val="0"/>
              </a:spcBef>
              <a:spcAft>
                <a:spcPts val="0"/>
              </a:spcAft>
              <a:buNone/>
            </a:pPr>
            <a:r>
              <a:rPr b="1" lang="en">
                <a:latin typeface="Albert Sans"/>
                <a:ea typeface="Albert Sans"/>
                <a:cs typeface="Albert Sans"/>
                <a:sym typeface="Albert Sans"/>
              </a:rPr>
              <a:t>Hamming(7,4)</a:t>
            </a:r>
            <a:r>
              <a:rPr lang="en">
                <a:latin typeface="Albert Sans"/>
                <a:ea typeface="Albert Sans"/>
                <a:cs typeface="Albert Sans"/>
                <a:sym typeface="Albert Sans"/>
              </a:rPr>
              <a:t> has 4 data bits and 3 parity bits.</a:t>
            </a:r>
            <a:endParaRPr>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grpSp>
        <p:nvGrpSpPr>
          <p:cNvPr id="678" name="Google Shape;678;p61"/>
          <p:cNvGrpSpPr/>
          <p:nvPr/>
        </p:nvGrpSpPr>
        <p:grpSpPr>
          <a:xfrm flipH="1">
            <a:off x="8049415" y="168084"/>
            <a:ext cx="762727" cy="849644"/>
            <a:chOff x="5471675" y="3911838"/>
            <a:chExt cx="898700" cy="1001113"/>
          </a:xfrm>
        </p:grpSpPr>
        <p:sp>
          <p:nvSpPr>
            <p:cNvPr id="679" name="Google Shape;679;p61"/>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61"/>
          <p:cNvGrpSpPr/>
          <p:nvPr/>
        </p:nvGrpSpPr>
        <p:grpSpPr>
          <a:xfrm>
            <a:off x="7679600" y="3428700"/>
            <a:ext cx="1270133" cy="1714800"/>
            <a:chOff x="7679600" y="3428700"/>
            <a:chExt cx="1270133" cy="1714800"/>
          </a:xfrm>
        </p:grpSpPr>
        <p:sp>
          <p:nvSpPr>
            <p:cNvPr id="682" name="Google Shape;682;p61"/>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61"/>
            <p:cNvGrpSpPr/>
            <p:nvPr/>
          </p:nvGrpSpPr>
          <p:grpSpPr>
            <a:xfrm flipH="1">
              <a:off x="7679600" y="4016056"/>
              <a:ext cx="762761" cy="763034"/>
              <a:chOff x="12117275" y="1982700"/>
              <a:chExt cx="2164475" cy="2165250"/>
            </a:xfrm>
          </p:grpSpPr>
          <p:sp>
            <p:nvSpPr>
              <p:cNvPr id="684" name="Google Shape;684;p61"/>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1"/>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1"/>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2"/>
          <p:cNvSpPr txBox="1"/>
          <p:nvPr>
            <p:ph type="title"/>
          </p:nvPr>
        </p:nvSpPr>
        <p:spPr>
          <a:xfrm>
            <a:off x="1561850" y="214641"/>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Encoding: Hamming(7,4)</a:t>
            </a:r>
            <a:endParaRPr/>
          </a:p>
        </p:txBody>
      </p:sp>
      <p:grpSp>
        <p:nvGrpSpPr>
          <p:cNvPr id="693" name="Google Shape;693;p62"/>
          <p:cNvGrpSpPr/>
          <p:nvPr/>
        </p:nvGrpSpPr>
        <p:grpSpPr>
          <a:xfrm>
            <a:off x="8049421" y="4179184"/>
            <a:ext cx="762727" cy="697244"/>
            <a:chOff x="5471675" y="3911838"/>
            <a:chExt cx="898700" cy="821544"/>
          </a:xfrm>
        </p:grpSpPr>
        <p:sp>
          <p:nvSpPr>
            <p:cNvPr id="694" name="Google Shape;694;p62"/>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2"/>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2"/>
          <p:cNvSpPr txBox="1"/>
          <p:nvPr>
            <p:ph idx="1" type="subTitle"/>
          </p:nvPr>
        </p:nvSpPr>
        <p:spPr>
          <a:xfrm>
            <a:off x="1030575" y="702700"/>
            <a:ext cx="74241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The encoding process for Hamming involves calculating parity bits based on the original data bits. The parity bits are placed at specific positions.</a:t>
            </a:r>
            <a:endParaRPr b="1" sz="1400">
              <a:highlight>
                <a:srgbClr val="EAD1DC"/>
              </a:highlight>
            </a:endParaRPr>
          </a:p>
        </p:txBody>
      </p:sp>
      <p:grpSp>
        <p:nvGrpSpPr>
          <p:cNvPr id="697" name="Google Shape;697;p62"/>
          <p:cNvGrpSpPr/>
          <p:nvPr/>
        </p:nvGrpSpPr>
        <p:grpSpPr>
          <a:xfrm>
            <a:off x="228600" y="-42169"/>
            <a:ext cx="862200" cy="2572039"/>
            <a:chOff x="228600" y="-42169"/>
            <a:chExt cx="862200" cy="2572039"/>
          </a:xfrm>
        </p:grpSpPr>
        <p:sp>
          <p:nvSpPr>
            <p:cNvPr id="698" name="Google Shape;698;p62"/>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62"/>
            <p:cNvGrpSpPr/>
            <p:nvPr/>
          </p:nvGrpSpPr>
          <p:grpSpPr>
            <a:xfrm rot="10800000">
              <a:off x="228606" y="943176"/>
              <a:ext cx="537088" cy="1586694"/>
              <a:chOff x="9900850" y="-1697575"/>
              <a:chExt cx="1023025" cy="3022275"/>
            </a:xfrm>
          </p:grpSpPr>
          <p:sp>
            <p:nvSpPr>
              <p:cNvPr id="700" name="Google Shape;700;p62"/>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62"/>
          <p:cNvSpPr txBox="1"/>
          <p:nvPr/>
        </p:nvSpPr>
        <p:spPr>
          <a:xfrm>
            <a:off x="1030575" y="1577100"/>
            <a:ext cx="6128700" cy="273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latin typeface="Albert Sans"/>
                <a:ea typeface="Albert Sans"/>
                <a:cs typeface="Albert Sans"/>
                <a:sym typeface="Albert Sans"/>
              </a:rPr>
              <a:t>Suppose we want to encode the 4-bit data </a:t>
            </a:r>
            <a:r>
              <a:rPr lang="en" sz="1500">
                <a:solidFill>
                  <a:srgbClr val="188038"/>
                </a:solidFill>
                <a:latin typeface="Albert Sans"/>
                <a:ea typeface="Albert Sans"/>
                <a:cs typeface="Albert Sans"/>
                <a:sym typeface="Albert Sans"/>
              </a:rPr>
              <a:t>1011</a:t>
            </a:r>
            <a:r>
              <a:rPr lang="en" sz="1500">
                <a:latin typeface="Albert Sans"/>
                <a:ea typeface="Albert Sans"/>
                <a:cs typeface="Albert Sans"/>
                <a:sym typeface="Albert Sans"/>
              </a:rPr>
              <a:t>.</a:t>
            </a:r>
            <a:endParaRPr sz="1500">
              <a:latin typeface="Albert Sans"/>
              <a:ea typeface="Albert Sans"/>
              <a:cs typeface="Albert Sans"/>
              <a:sym typeface="Albert Sans"/>
            </a:endParaRPr>
          </a:p>
          <a:p>
            <a:pPr indent="0" lvl="0" marL="457200" rtl="0" algn="l">
              <a:lnSpc>
                <a:spcPct val="115000"/>
              </a:lnSpc>
              <a:spcBef>
                <a:spcPts val="1200"/>
              </a:spcBef>
              <a:spcAft>
                <a:spcPts val="0"/>
              </a:spcAft>
              <a:buNone/>
            </a:pPr>
            <a:r>
              <a:rPr b="1" lang="en" sz="1500">
                <a:latin typeface="Albert Sans"/>
                <a:ea typeface="Albert Sans"/>
                <a:cs typeface="Albert Sans"/>
                <a:sym typeface="Albert Sans"/>
              </a:rPr>
              <a:t>Bit Positions</a:t>
            </a:r>
            <a:r>
              <a:rPr lang="en" sz="1500">
                <a:latin typeface="Albert Sans"/>
                <a:ea typeface="Albert Sans"/>
                <a:cs typeface="Albert Sans"/>
                <a:sym typeface="Albert Sans"/>
              </a:rPr>
              <a:t>:</a:t>
            </a:r>
            <a:endParaRPr sz="1500">
              <a:latin typeface="Albert Sans"/>
              <a:ea typeface="Albert Sans"/>
              <a:cs typeface="Albert Sans"/>
              <a:sym typeface="Albert Sans"/>
            </a:endParaRPr>
          </a:p>
          <a:p>
            <a:pPr indent="-323850" lvl="1" marL="914400" rtl="0" algn="l">
              <a:lnSpc>
                <a:spcPct val="115000"/>
              </a:lnSpc>
              <a:spcBef>
                <a:spcPts val="1200"/>
              </a:spcBef>
              <a:spcAft>
                <a:spcPts val="0"/>
              </a:spcAft>
              <a:buSzPts val="1500"/>
              <a:buChar char="○"/>
            </a:pPr>
            <a:r>
              <a:rPr lang="en" sz="1500">
                <a:latin typeface="Albert Sans"/>
                <a:ea typeface="Albert Sans"/>
                <a:cs typeface="Albert Sans"/>
                <a:sym typeface="Albert Sans"/>
              </a:rPr>
              <a:t>The total bit positions are numbered: </a:t>
            </a:r>
            <a:r>
              <a:rPr lang="en" sz="1500">
                <a:solidFill>
                  <a:srgbClr val="188038"/>
                </a:solidFill>
                <a:latin typeface="Albert Sans"/>
                <a:ea typeface="Albert Sans"/>
                <a:cs typeface="Albert Sans"/>
                <a:sym typeface="Albert Sans"/>
              </a:rPr>
              <a:t>1, 2, 3, 4, 5, 6, 7</a:t>
            </a:r>
            <a:r>
              <a:rPr lang="en" sz="1500">
                <a:latin typeface="Albert Sans"/>
                <a:ea typeface="Albert Sans"/>
                <a:cs typeface="Albert Sans"/>
                <a:sym typeface="Albert Sans"/>
              </a:rPr>
              <a:t>.</a:t>
            </a:r>
            <a:endParaRPr sz="1500">
              <a:latin typeface="Albert Sans"/>
              <a:ea typeface="Albert Sans"/>
              <a:cs typeface="Albert Sans"/>
              <a:sym typeface="Albert Sans"/>
            </a:endParaRPr>
          </a:p>
          <a:p>
            <a:pPr indent="-323850" lvl="1" marL="914400" rtl="0" algn="l">
              <a:lnSpc>
                <a:spcPct val="115000"/>
              </a:lnSpc>
              <a:spcBef>
                <a:spcPts val="0"/>
              </a:spcBef>
              <a:spcAft>
                <a:spcPts val="0"/>
              </a:spcAft>
              <a:buSzPts val="1500"/>
              <a:buFont typeface="Albert Sans"/>
              <a:buChar char="○"/>
            </a:pPr>
            <a:r>
              <a:rPr lang="en" sz="1500">
                <a:latin typeface="Albert Sans"/>
                <a:ea typeface="Albert Sans"/>
                <a:cs typeface="Albert Sans"/>
                <a:sym typeface="Albert Sans"/>
              </a:rPr>
              <a:t>Data bits go in positions 3, 5, 6, and 7.</a:t>
            </a:r>
            <a:endParaRPr sz="1500">
              <a:latin typeface="Albert Sans"/>
              <a:ea typeface="Albert Sans"/>
              <a:cs typeface="Albert Sans"/>
              <a:sym typeface="Albert Sans"/>
            </a:endParaRPr>
          </a:p>
          <a:p>
            <a:pPr indent="-323850" lvl="1" marL="914400" rtl="0" algn="l">
              <a:lnSpc>
                <a:spcPct val="115000"/>
              </a:lnSpc>
              <a:spcBef>
                <a:spcPts val="0"/>
              </a:spcBef>
              <a:spcAft>
                <a:spcPts val="0"/>
              </a:spcAft>
              <a:buSzPts val="1500"/>
              <a:buFont typeface="Albert Sans"/>
              <a:buChar char="○"/>
            </a:pPr>
            <a:r>
              <a:rPr lang="en" sz="1500">
                <a:latin typeface="Albert Sans"/>
                <a:ea typeface="Albert Sans"/>
                <a:cs typeface="Albert Sans"/>
                <a:sym typeface="Albert Sans"/>
              </a:rPr>
              <a:t>Parity bits are placed at positions 1, 2, and 4.</a:t>
            </a:r>
            <a:endParaRPr sz="1500">
              <a:latin typeface="Albert Sans"/>
              <a:ea typeface="Albert Sans"/>
              <a:cs typeface="Albert Sans"/>
              <a:sym typeface="Albert Sans"/>
            </a:endParaRPr>
          </a:p>
          <a:p>
            <a:pPr indent="0" lvl="0" marL="457200" rtl="0" algn="l">
              <a:lnSpc>
                <a:spcPct val="115000"/>
              </a:lnSpc>
              <a:spcBef>
                <a:spcPts val="1200"/>
              </a:spcBef>
              <a:spcAft>
                <a:spcPts val="1200"/>
              </a:spcAft>
              <a:buNone/>
            </a:pPr>
            <a:r>
              <a:rPr b="1" lang="en" sz="1500">
                <a:latin typeface="Albert Sans"/>
                <a:ea typeface="Albert Sans"/>
                <a:cs typeface="Albert Sans"/>
                <a:sym typeface="Albert Sans"/>
              </a:rPr>
              <a:t>Encoding</a:t>
            </a:r>
            <a:r>
              <a:rPr b="1" lang="en" sz="1500">
                <a:latin typeface="Albert Sans"/>
                <a:ea typeface="Albert Sans"/>
                <a:cs typeface="Albert Sans"/>
                <a:sym typeface="Albert Sans"/>
              </a:rPr>
              <a:t> Structure</a:t>
            </a:r>
            <a:r>
              <a:rPr lang="en" sz="1500">
                <a:latin typeface="Albert Sans"/>
                <a:ea typeface="Albert Sans"/>
                <a:cs typeface="Albert Sans"/>
                <a:sym typeface="Albert Sans"/>
              </a:rPr>
              <a:t>:</a:t>
            </a:r>
            <a:br>
              <a:rPr lang="en" sz="1500">
                <a:latin typeface="Albert Sans"/>
                <a:ea typeface="Albert Sans"/>
                <a:cs typeface="Albert Sans"/>
                <a:sym typeface="Albert Sans"/>
              </a:rPr>
            </a:br>
            <a:r>
              <a:rPr lang="en" sz="1500">
                <a:solidFill>
                  <a:srgbClr val="188038"/>
                </a:solidFill>
                <a:latin typeface="Albert Sans"/>
                <a:ea typeface="Albert Sans"/>
                <a:cs typeface="Albert Sans"/>
                <a:sym typeface="Albert Sans"/>
              </a:rPr>
              <a:t>p1 p2 d1 p3 d2 d3 d4</a:t>
            </a:r>
            <a:br>
              <a:rPr lang="en" sz="1500">
                <a:solidFill>
                  <a:srgbClr val="188038"/>
                </a:solidFill>
                <a:latin typeface="Albert Sans"/>
                <a:ea typeface="Albert Sans"/>
                <a:cs typeface="Albert Sans"/>
                <a:sym typeface="Albert Sans"/>
              </a:rPr>
            </a:br>
            <a:r>
              <a:rPr lang="en" sz="1500">
                <a:solidFill>
                  <a:srgbClr val="188038"/>
                </a:solidFill>
                <a:latin typeface="Albert Sans"/>
                <a:ea typeface="Albert Sans"/>
                <a:cs typeface="Albert Sans"/>
                <a:sym typeface="Albert Sans"/>
              </a:rPr>
              <a:t>_ _ 1 _ 0 1 1</a:t>
            </a:r>
            <a:endParaRPr sz="1500">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36"/>
          <p:cNvGrpSpPr/>
          <p:nvPr/>
        </p:nvGrpSpPr>
        <p:grpSpPr>
          <a:xfrm>
            <a:off x="6440025" y="-42169"/>
            <a:ext cx="1285796" cy="1774310"/>
            <a:chOff x="6440025" y="-42169"/>
            <a:chExt cx="1285796" cy="1774310"/>
          </a:xfrm>
        </p:grpSpPr>
        <p:sp>
          <p:nvSpPr>
            <p:cNvPr id="312" name="Google Shape;312;p36"/>
            <p:cNvSpPr/>
            <p:nvPr/>
          </p:nvSpPr>
          <p:spPr>
            <a:xfrm flipH="1" rot="10800000">
              <a:off x="6440025" y="-42169"/>
              <a:ext cx="862200" cy="1449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6"/>
            <p:cNvGrpSpPr/>
            <p:nvPr/>
          </p:nvGrpSpPr>
          <p:grpSpPr>
            <a:xfrm flipH="1" rot="10800000">
              <a:off x="6963060" y="969107"/>
              <a:ext cx="762761" cy="763034"/>
              <a:chOff x="12117275" y="1982700"/>
              <a:chExt cx="2164475" cy="2165250"/>
            </a:xfrm>
          </p:grpSpPr>
          <p:sp>
            <p:nvSpPr>
              <p:cNvPr id="314" name="Google Shape;314;p36"/>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36"/>
          <p:cNvGrpSpPr/>
          <p:nvPr/>
        </p:nvGrpSpPr>
        <p:grpSpPr>
          <a:xfrm>
            <a:off x="2979433" y="384184"/>
            <a:ext cx="762727" cy="849644"/>
            <a:chOff x="5471675" y="3911838"/>
            <a:chExt cx="898700" cy="1001113"/>
          </a:xfrm>
        </p:grpSpPr>
        <p:sp>
          <p:nvSpPr>
            <p:cNvPr id="319" name="Google Shape;319;p36"/>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6"/>
          <p:cNvGrpSpPr/>
          <p:nvPr/>
        </p:nvGrpSpPr>
        <p:grpSpPr>
          <a:xfrm rot="5400000">
            <a:off x="7668781" y="3757451"/>
            <a:ext cx="537088" cy="1586694"/>
            <a:chOff x="9900850" y="-1697575"/>
            <a:chExt cx="1023025" cy="3022275"/>
          </a:xfrm>
        </p:grpSpPr>
        <p:sp>
          <p:nvSpPr>
            <p:cNvPr id="322" name="Google Shape;322;p36"/>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6"/>
          <p:cNvSpPr txBox="1"/>
          <p:nvPr/>
        </p:nvSpPr>
        <p:spPr>
          <a:xfrm>
            <a:off x="639625" y="1440625"/>
            <a:ext cx="5900700" cy="24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1700">
                <a:latin typeface="Archivo"/>
                <a:ea typeface="Archivo"/>
                <a:cs typeface="Archivo"/>
                <a:sym typeface="Archivo"/>
              </a:rPr>
              <a:t>This presentation will focus on two specific error detection and correction techniques:</a:t>
            </a:r>
            <a:endParaRPr b="1" sz="1700">
              <a:latin typeface="Archivo"/>
              <a:ea typeface="Archivo"/>
              <a:cs typeface="Archivo"/>
              <a:sym typeface="Archivo"/>
            </a:endParaRPr>
          </a:p>
          <a:p>
            <a:pPr indent="-317500" lvl="1" marL="914400" rtl="0" algn="l">
              <a:lnSpc>
                <a:spcPct val="115000"/>
              </a:lnSpc>
              <a:spcBef>
                <a:spcPts val="2100"/>
              </a:spcBef>
              <a:spcAft>
                <a:spcPts val="0"/>
              </a:spcAft>
              <a:buSzPts val="1400"/>
              <a:buFont typeface="Archivo"/>
              <a:buAutoNum type="alphaLcPeriod"/>
            </a:pPr>
            <a:r>
              <a:rPr lang="en">
                <a:latin typeface="Archivo"/>
                <a:ea typeface="Archivo"/>
                <a:cs typeface="Archivo"/>
                <a:sym typeface="Archivo"/>
              </a:rPr>
              <a:t>Repetition Codes</a:t>
            </a:r>
            <a:endParaRPr>
              <a:latin typeface="Archivo"/>
              <a:ea typeface="Archivo"/>
              <a:cs typeface="Archivo"/>
              <a:sym typeface="Archivo"/>
            </a:endParaRPr>
          </a:p>
          <a:p>
            <a:pPr indent="-317500" lvl="1" marL="914400" rtl="0" algn="l">
              <a:lnSpc>
                <a:spcPct val="115000"/>
              </a:lnSpc>
              <a:spcBef>
                <a:spcPts val="0"/>
              </a:spcBef>
              <a:spcAft>
                <a:spcPts val="0"/>
              </a:spcAft>
              <a:buSzPts val="1400"/>
              <a:buFont typeface="Archivo"/>
              <a:buAutoNum type="alphaLcPeriod"/>
            </a:pPr>
            <a:r>
              <a:rPr lang="en">
                <a:latin typeface="Archivo"/>
                <a:ea typeface="Archivo"/>
                <a:cs typeface="Archivo"/>
                <a:sym typeface="Archivo"/>
              </a:rPr>
              <a:t>Hamming Codes</a:t>
            </a:r>
            <a:endParaRPr sz="1200">
              <a:latin typeface="Roboto"/>
              <a:ea typeface="Roboto"/>
              <a:cs typeface="Roboto"/>
              <a:sym typeface="Roboto"/>
            </a:endParaRPr>
          </a:p>
          <a:p>
            <a:pPr indent="0" lvl="0" marL="0" rtl="0" algn="l">
              <a:lnSpc>
                <a:spcPct val="115000"/>
              </a:lnSpc>
              <a:spcBef>
                <a:spcPts val="2100"/>
              </a:spcBef>
              <a:spcAft>
                <a:spcPts val="0"/>
              </a:spcAft>
              <a:buNone/>
            </a:pPr>
            <a:r>
              <a:t/>
            </a:r>
            <a:endParaRPr>
              <a:latin typeface="Archivo"/>
              <a:ea typeface="Archivo"/>
              <a:cs typeface="Archivo"/>
              <a:sym typeface="Archivo"/>
            </a:endParaRPr>
          </a:p>
          <a:p>
            <a:pPr indent="0" lvl="0" marL="0" rtl="0" algn="l">
              <a:lnSpc>
                <a:spcPct val="115000"/>
              </a:lnSpc>
              <a:spcBef>
                <a:spcPts val="1500"/>
              </a:spcBef>
              <a:spcAft>
                <a:spcPts val="600"/>
              </a:spcAft>
              <a:buNone/>
            </a:pPr>
            <a:r>
              <a:t/>
            </a:r>
            <a:endParaRPr sz="1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3"/>
          <p:cNvSpPr txBox="1"/>
          <p:nvPr>
            <p:ph type="title"/>
          </p:nvPr>
        </p:nvSpPr>
        <p:spPr>
          <a:xfrm>
            <a:off x="1561850" y="214641"/>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Calculating Parity Bits</a:t>
            </a:r>
            <a:endParaRPr/>
          </a:p>
        </p:txBody>
      </p:sp>
      <p:grpSp>
        <p:nvGrpSpPr>
          <p:cNvPr id="709" name="Google Shape;709;p63"/>
          <p:cNvGrpSpPr/>
          <p:nvPr/>
        </p:nvGrpSpPr>
        <p:grpSpPr>
          <a:xfrm>
            <a:off x="8049421" y="4179184"/>
            <a:ext cx="762727" cy="697244"/>
            <a:chOff x="5471675" y="3911838"/>
            <a:chExt cx="898700" cy="821544"/>
          </a:xfrm>
        </p:grpSpPr>
        <p:sp>
          <p:nvSpPr>
            <p:cNvPr id="710" name="Google Shape;710;p63"/>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63"/>
          <p:cNvSpPr txBox="1"/>
          <p:nvPr>
            <p:ph idx="1" type="subTitle"/>
          </p:nvPr>
        </p:nvSpPr>
        <p:spPr>
          <a:xfrm>
            <a:off x="625325" y="3337138"/>
            <a:ext cx="74241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rPr>
              <a:t>Now we fill in the parity bits: </a:t>
            </a:r>
            <a:r>
              <a:rPr lang="en" sz="1400">
                <a:solidFill>
                  <a:srgbClr val="188038"/>
                </a:solidFill>
              </a:rPr>
              <a:t>p1 p2 d1 p3 d2 d3 d4 = </a:t>
            </a:r>
            <a:r>
              <a:rPr lang="en" sz="1400" u="sng">
                <a:solidFill>
                  <a:srgbClr val="188038"/>
                </a:solidFill>
              </a:rPr>
              <a:t>0</a:t>
            </a:r>
            <a:r>
              <a:rPr lang="en" sz="1400">
                <a:solidFill>
                  <a:srgbClr val="188038"/>
                </a:solidFill>
              </a:rPr>
              <a:t> </a:t>
            </a:r>
            <a:r>
              <a:rPr lang="en" sz="1400" u="sng">
                <a:solidFill>
                  <a:srgbClr val="188038"/>
                </a:solidFill>
              </a:rPr>
              <a:t>1</a:t>
            </a:r>
            <a:r>
              <a:rPr lang="en" sz="1400">
                <a:solidFill>
                  <a:srgbClr val="188038"/>
                </a:solidFill>
              </a:rPr>
              <a:t> 1 </a:t>
            </a:r>
            <a:r>
              <a:rPr lang="en" sz="1400" u="sng">
                <a:solidFill>
                  <a:srgbClr val="188038"/>
                </a:solidFill>
              </a:rPr>
              <a:t>0</a:t>
            </a:r>
            <a:r>
              <a:rPr lang="en" sz="1400">
                <a:solidFill>
                  <a:srgbClr val="188038"/>
                </a:solidFill>
              </a:rPr>
              <a:t> 0 1 1</a:t>
            </a:r>
            <a:endParaRPr sz="1400">
              <a:solidFill>
                <a:srgbClr val="188038"/>
              </a:solidFill>
            </a:endParaRPr>
          </a:p>
          <a:p>
            <a:pPr indent="0" lvl="0" marL="0" rtl="0" algn="ctr">
              <a:spcBef>
                <a:spcPts val="0"/>
              </a:spcBef>
              <a:spcAft>
                <a:spcPts val="0"/>
              </a:spcAft>
              <a:buNone/>
            </a:pPr>
            <a:r>
              <a:t/>
            </a:r>
            <a:endParaRPr sz="1400">
              <a:solidFill>
                <a:srgbClr val="188038"/>
              </a:solidFill>
            </a:endParaRPr>
          </a:p>
          <a:p>
            <a:pPr indent="0" lvl="0" marL="0" rtl="0" algn="ctr">
              <a:spcBef>
                <a:spcPts val="0"/>
              </a:spcBef>
              <a:spcAft>
                <a:spcPts val="0"/>
              </a:spcAft>
              <a:buNone/>
            </a:pPr>
            <a:r>
              <a:rPr lang="en" sz="1400">
                <a:solidFill>
                  <a:srgbClr val="000000"/>
                </a:solidFill>
              </a:rPr>
              <a:t>The final encoded 7-bit message is </a:t>
            </a:r>
            <a:r>
              <a:rPr lang="en" sz="1400">
                <a:solidFill>
                  <a:srgbClr val="188038"/>
                </a:solidFill>
              </a:rPr>
              <a:t>0110011</a:t>
            </a:r>
            <a:r>
              <a:rPr lang="en" sz="1400">
                <a:solidFill>
                  <a:srgbClr val="000000"/>
                </a:solidFill>
              </a:rPr>
              <a:t>.</a:t>
            </a:r>
            <a:endParaRPr sz="1700"/>
          </a:p>
        </p:txBody>
      </p:sp>
      <p:grpSp>
        <p:nvGrpSpPr>
          <p:cNvPr id="713" name="Google Shape;713;p63"/>
          <p:cNvGrpSpPr/>
          <p:nvPr/>
        </p:nvGrpSpPr>
        <p:grpSpPr>
          <a:xfrm>
            <a:off x="228600" y="-42169"/>
            <a:ext cx="862200" cy="2572039"/>
            <a:chOff x="228600" y="-42169"/>
            <a:chExt cx="862200" cy="2572039"/>
          </a:xfrm>
        </p:grpSpPr>
        <p:sp>
          <p:nvSpPr>
            <p:cNvPr id="714" name="Google Shape;714;p63"/>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 name="Google Shape;715;p63"/>
            <p:cNvGrpSpPr/>
            <p:nvPr/>
          </p:nvGrpSpPr>
          <p:grpSpPr>
            <a:xfrm rot="10800000">
              <a:off x="228606" y="943176"/>
              <a:ext cx="537088" cy="1586694"/>
              <a:chOff x="9900850" y="-1697575"/>
              <a:chExt cx="1023025" cy="3022275"/>
            </a:xfrm>
          </p:grpSpPr>
          <p:sp>
            <p:nvSpPr>
              <p:cNvPr id="716" name="Google Shape;716;p63"/>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9" name="Google Shape;719;p63"/>
          <p:cNvSpPr txBox="1"/>
          <p:nvPr/>
        </p:nvSpPr>
        <p:spPr>
          <a:xfrm>
            <a:off x="1163300" y="791975"/>
            <a:ext cx="6128700" cy="2552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Albert Sans"/>
                <a:ea typeface="Albert Sans"/>
                <a:cs typeface="Albert Sans"/>
                <a:sym typeface="Albert Sans"/>
              </a:rPr>
              <a:t>p1</a:t>
            </a:r>
            <a:r>
              <a:rPr lang="en">
                <a:latin typeface="Albert Sans"/>
                <a:ea typeface="Albert Sans"/>
                <a:cs typeface="Albert Sans"/>
                <a:sym typeface="Albert Sans"/>
              </a:rPr>
              <a:t>: Covers bits 1, 3, 5,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p1 = d1 ⊕ d2 ⊕ d4 = 1 ⊕ 0 ⊕ 1 = 0</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b="1" lang="en">
                <a:latin typeface="Albert Sans"/>
                <a:ea typeface="Albert Sans"/>
                <a:cs typeface="Albert Sans"/>
                <a:sym typeface="Albert Sans"/>
              </a:rPr>
              <a:t>p2</a:t>
            </a:r>
            <a:r>
              <a:rPr lang="en">
                <a:latin typeface="Albert Sans"/>
                <a:ea typeface="Albert Sans"/>
                <a:cs typeface="Albert Sans"/>
                <a:sym typeface="Albert Sans"/>
              </a:rPr>
              <a:t>: Covers bits 2, 3, 6,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p2 = d1 ⊕ d3 ⊕ d4 = 1 ⊕ 1 ⊕ 1</a:t>
            </a:r>
            <a:r>
              <a:rPr lang="en">
                <a:solidFill>
                  <a:srgbClr val="188038"/>
                </a:solidFill>
                <a:latin typeface="Albert Sans"/>
                <a:ea typeface="Albert Sans"/>
                <a:cs typeface="Albert Sans"/>
                <a:sym typeface="Albert Sans"/>
              </a:rPr>
              <a:t> </a:t>
            </a:r>
            <a:r>
              <a:rPr lang="en">
                <a:solidFill>
                  <a:srgbClr val="188038"/>
                </a:solidFill>
                <a:latin typeface="Albert Sans"/>
                <a:ea typeface="Albert Sans"/>
                <a:cs typeface="Albert Sans"/>
                <a:sym typeface="Albert Sans"/>
              </a:rPr>
              <a:t>= 1</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b="1" lang="en">
                <a:latin typeface="Albert Sans"/>
                <a:ea typeface="Albert Sans"/>
                <a:cs typeface="Albert Sans"/>
                <a:sym typeface="Albert Sans"/>
              </a:rPr>
              <a:t>p3</a:t>
            </a:r>
            <a:r>
              <a:rPr lang="en">
                <a:latin typeface="Albert Sans"/>
                <a:ea typeface="Albert Sans"/>
                <a:cs typeface="Albert Sans"/>
                <a:sym typeface="Albert Sans"/>
              </a:rPr>
              <a:t>: Covers bits 4, 5, 6,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p3 = d2 ⊕ d3 ⊕ d4 = 0 ⊕ 1 ⊕ 1 = 0 </a:t>
            </a:r>
            <a:endParaRPr>
              <a:solidFill>
                <a:srgbClr val="188038"/>
              </a:solidFill>
              <a:latin typeface="Albert Sans"/>
              <a:ea typeface="Albert Sans"/>
              <a:cs typeface="Albert Sans"/>
              <a:sym typeface="Albert Sans"/>
            </a:endParaRPr>
          </a:p>
          <a:p>
            <a:pPr indent="0" lvl="0" marL="457200" rtl="0" algn="l">
              <a:lnSpc>
                <a:spcPct val="115000"/>
              </a:lnSpc>
              <a:spcBef>
                <a:spcPts val="1200"/>
              </a:spcBef>
              <a:spcAft>
                <a:spcPts val="1200"/>
              </a:spcAft>
              <a:buNone/>
            </a:pPr>
            <a:r>
              <a:t/>
            </a:r>
            <a:endParaRPr sz="1500">
              <a:latin typeface="Albert Sans"/>
              <a:ea typeface="Albert Sans"/>
              <a:cs typeface="Albert Sans"/>
              <a:sym typeface="Albert Sans"/>
            </a:endParaRPr>
          </a:p>
        </p:txBody>
      </p:sp>
      <p:sp>
        <p:nvSpPr>
          <p:cNvPr id="720" name="Google Shape;720;p63"/>
          <p:cNvSpPr txBox="1"/>
          <p:nvPr/>
        </p:nvSpPr>
        <p:spPr>
          <a:xfrm>
            <a:off x="4756700" y="762925"/>
            <a:ext cx="6128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latin typeface="Albert Sans"/>
              <a:ea typeface="Albert Sans"/>
              <a:cs typeface="Albert Sans"/>
              <a:sym typeface="Albert Sans"/>
            </a:endParaRPr>
          </a:p>
        </p:txBody>
      </p:sp>
      <p:pic>
        <p:nvPicPr>
          <p:cNvPr id="721" name="Google Shape;721;p63"/>
          <p:cNvPicPr preferRelativeResize="0"/>
          <p:nvPr/>
        </p:nvPicPr>
        <p:blipFill>
          <a:blip r:embed="rId3">
            <a:alphaModFix/>
          </a:blip>
          <a:stretch>
            <a:fillRect/>
          </a:stretch>
        </p:blipFill>
        <p:spPr>
          <a:xfrm>
            <a:off x="4607450" y="1006652"/>
            <a:ext cx="4281948" cy="147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4"/>
          <p:cNvSpPr txBox="1"/>
          <p:nvPr>
            <p:ph type="title"/>
          </p:nvPr>
        </p:nvSpPr>
        <p:spPr>
          <a:xfrm>
            <a:off x="1561850" y="214641"/>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Noisy Algorithm</a:t>
            </a:r>
            <a:endParaRPr/>
          </a:p>
        </p:txBody>
      </p:sp>
      <p:grpSp>
        <p:nvGrpSpPr>
          <p:cNvPr id="727" name="Google Shape;727;p64"/>
          <p:cNvGrpSpPr/>
          <p:nvPr/>
        </p:nvGrpSpPr>
        <p:grpSpPr>
          <a:xfrm>
            <a:off x="8049421" y="4179184"/>
            <a:ext cx="762727" cy="697244"/>
            <a:chOff x="5471675" y="3911838"/>
            <a:chExt cx="898700" cy="821544"/>
          </a:xfrm>
        </p:grpSpPr>
        <p:sp>
          <p:nvSpPr>
            <p:cNvPr id="728" name="Google Shape;728;p64"/>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64"/>
          <p:cNvSpPr txBox="1"/>
          <p:nvPr>
            <p:ph idx="1" type="subTitle"/>
          </p:nvPr>
        </p:nvSpPr>
        <p:spPr>
          <a:xfrm>
            <a:off x="778525" y="581550"/>
            <a:ext cx="7424100" cy="149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rgbClr val="000000"/>
                </a:solidFill>
              </a:rPr>
              <a:t>Processing and Saving Noisy Images</a:t>
            </a:r>
            <a:endParaRPr sz="1400">
              <a:solidFill>
                <a:srgbClr val="000000"/>
              </a:solidFill>
            </a:endParaRPr>
          </a:p>
          <a:p>
            <a:pPr indent="0" lvl="0" marL="457200" rtl="0" algn="l">
              <a:spcBef>
                <a:spcPts val="0"/>
              </a:spcBef>
              <a:spcAft>
                <a:spcPts val="0"/>
              </a:spcAft>
              <a:buNone/>
            </a:pPr>
            <a:r>
              <a:rPr lang="en" sz="1400">
                <a:solidFill>
                  <a:srgbClr val="000000"/>
                </a:solidFill>
              </a:rPr>
              <a:t>process_and_save_noisy_images(file_path, output_file):</a:t>
            </a:r>
            <a:endParaRPr sz="1400">
              <a:solidFill>
                <a:srgbClr val="000000"/>
              </a:solidFill>
            </a:endParaRPr>
          </a:p>
          <a:p>
            <a:pPr indent="-317500" lvl="0" marL="914400" rtl="0" algn="l">
              <a:spcBef>
                <a:spcPts val="0"/>
              </a:spcBef>
              <a:spcAft>
                <a:spcPts val="0"/>
              </a:spcAft>
              <a:buClr>
                <a:srgbClr val="000000"/>
              </a:buClr>
              <a:buSzPts val="1400"/>
              <a:buFont typeface="Albert Sans"/>
              <a:buChar char="●"/>
            </a:pPr>
            <a:r>
              <a:rPr lang="en" sz="1400">
                <a:solidFill>
                  <a:srgbClr val="000000"/>
                </a:solidFill>
              </a:rPr>
              <a:t>Loads the image, introduces noise, and saves the noisy version.</a:t>
            </a:r>
            <a:endParaRPr sz="1400">
              <a:solidFill>
                <a:srgbClr val="000000"/>
              </a:solidFill>
            </a:endParaRPr>
          </a:p>
          <a:p>
            <a:pPr indent="-317500" lvl="0" marL="914400" rtl="0" algn="l">
              <a:spcBef>
                <a:spcPts val="0"/>
              </a:spcBef>
              <a:spcAft>
                <a:spcPts val="0"/>
              </a:spcAft>
              <a:buClr>
                <a:srgbClr val="000000"/>
              </a:buClr>
              <a:buSzPts val="1400"/>
              <a:buFont typeface="Albert Sans"/>
              <a:buChar char="●"/>
            </a:pPr>
            <a:r>
              <a:rPr lang="en" sz="1400">
                <a:solidFill>
                  <a:srgbClr val="000000"/>
                </a:solidFill>
              </a:rPr>
              <a:t>If the image is in color, noise is added to each channel (red, green, blue) individually.</a:t>
            </a:r>
            <a:endParaRPr sz="1400">
              <a:solidFill>
                <a:srgbClr val="000000"/>
              </a:solidFill>
            </a:endParaRPr>
          </a:p>
          <a:p>
            <a:pPr indent="0" lvl="0" marL="457200" rtl="0" algn="l">
              <a:spcBef>
                <a:spcPts val="0"/>
              </a:spcBef>
              <a:spcAft>
                <a:spcPts val="0"/>
              </a:spcAft>
              <a:buNone/>
            </a:pPr>
            <a:r>
              <a:t/>
            </a:r>
            <a:endParaRPr sz="1400">
              <a:solidFill>
                <a:srgbClr val="000000"/>
              </a:solidFill>
            </a:endParaRPr>
          </a:p>
        </p:txBody>
      </p:sp>
      <p:grpSp>
        <p:nvGrpSpPr>
          <p:cNvPr id="731" name="Google Shape;731;p64"/>
          <p:cNvGrpSpPr/>
          <p:nvPr/>
        </p:nvGrpSpPr>
        <p:grpSpPr>
          <a:xfrm>
            <a:off x="228600" y="-42169"/>
            <a:ext cx="862200" cy="2572039"/>
            <a:chOff x="228600" y="-42169"/>
            <a:chExt cx="862200" cy="2572039"/>
          </a:xfrm>
        </p:grpSpPr>
        <p:sp>
          <p:nvSpPr>
            <p:cNvPr id="732" name="Google Shape;732;p64"/>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64"/>
            <p:cNvGrpSpPr/>
            <p:nvPr/>
          </p:nvGrpSpPr>
          <p:grpSpPr>
            <a:xfrm rot="10800000">
              <a:off x="228606" y="943176"/>
              <a:ext cx="537088" cy="1586694"/>
              <a:chOff x="9900850" y="-1697575"/>
              <a:chExt cx="1023025" cy="3022275"/>
            </a:xfrm>
          </p:grpSpPr>
          <p:sp>
            <p:nvSpPr>
              <p:cNvPr id="734" name="Google Shape;734;p64"/>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37" name="Google Shape;737;p64"/>
          <p:cNvPicPr preferRelativeResize="0"/>
          <p:nvPr/>
        </p:nvPicPr>
        <p:blipFill>
          <a:blip r:embed="rId3">
            <a:alphaModFix/>
          </a:blip>
          <a:stretch>
            <a:fillRect/>
          </a:stretch>
        </p:blipFill>
        <p:spPr>
          <a:xfrm>
            <a:off x="2164150" y="2072851"/>
            <a:ext cx="4722200" cy="276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5"/>
          <p:cNvSpPr txBox="1"/>
          <p:nvPr>
            <p:ph type="title"/>
          </p:nvPr>
        </p:nvSpPr>
        <p:spPr>
          <a:xfrm>
            <a:off x="1561850" y="214641"/>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Noisy Algorithm</a:t>
            </a:r>
            <a:endParaRPr/>
          </a:p>
        </p:txBody>
      </p:sp>
      <p:grpSp>
        <p:nvGrpSpPr>
          <p:cNvPr id="743" name="Google Shape;743;p65"/>
          <p:cNvGrpSpPr/>
          <p:nvPr/>
        </p:nvGrpSpPr>
        <p:grpSpPr>
          <a:xfrm>
            <a:off x="8049421" y="4179184"/>
            <a:ext cx="762727" cy="697244"/>
            <a:chOff x="5471675" y="3911838"/>
            <a:chExt cx="898700" cy="821544"/>
          </a:xfrm>
        </p:grpSpPr>
        <p:sp>
          <p:nvSpPr>
            <p:cNvPr id="744" name="Google Shape;744;p65"/>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5"/>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65"/>
          <p:cNvSpPr txBox="1"/>
          <p:nvPr>
            <p:ph idx="1" type="subTitle"/>
          </p:nvPr>
        </p:nvSpPr>
        <p:spPr>
          <a:xfrm>
            <a:off x="778525" y="581550"/>
            <a:ext cx="7424100" cy="149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rgbClr val="000000"/>
                </a:solidFill>
              </a:rPr>
              <a:t>Introducing Noise in the Image</a:t>
            </a:r>
            <a:endParaRPr sz="1400">
              <a:solidFill>
                <a:srgbClr val="000000"/>
              </a:solidFill>
            </a:endParaRPr>
          </a:p>
          <a:p>
            <a:pPr indent="0" lvl="0" marL="457200" rtl="0" algn="l">
              <a:spcBef>
                <a:spcPts val="0"/>
              </a:spcBef>
              <a:spcAft>
                <a:spcPts val="0"/>
              </a:spcAft>
              <a:buNone/>
            </a:pPr>
            <a:r>
              <a:rPr lang="en" sz="1400">
                <a:solidFill>
                  <a:srgbClr val="000000"/>
                </a:solidFill>
              </a:rPr>
              <a:t>introduce_noise(image, seed=None): </a:t>
            </a:r>
            <a:endParaRPr sz="1400">
              <a:solidFill>
                <a:srgbClr val="000000"/>
              </a:solidFill>
            </a:endParaRPr>
          </a:p>
          <a:p>
            <a:pPr indent="-317500" lvl="0" marL="914400" rtl="0" algn="l">
              <a:spcBef>
                <a:spcPts val="0"/>
              </a:spcBef>
              <a:spcAft>
                <a:spcPts val="0"/>
              </a:spcAft>
              <a:buClr>
                <a:srgbClr val="000000"/>
              </a:buClr>
              <a:buSzPts val="1400"/>
              <a:buFont typeface="Albert Sans"/>
              <a:buChar char="●"/>
            </a:pPr>
            <a:r>
              <a:rPr lang="en" sz="1400">
                <a:solidFill>
                  <a:srgbClr val="000000"/>
                </a:solidFill>
              </a:rPr>
              <a:t>  Converts each pixel of an image to an 8-bit binary number.</a:t>
            </a:r>
            <a:endParaRPr sz="1400">
              <a:solidFill>
                <a:srgbClr val="000000"/>
              </a:solidFill>
            </a:endParaRPr>
          </a:p>
          <a:p>
            <a:pPr indent="-317500" lvl="0" marL="914400" rtl="0" algn="l">
              <a:spcBef>
                <a:spcPts val="0"/>
              </a:spcBef>
              <a:spcAft>
                <a:spcPts val="0"/>
              </a:spcAft>
              <a:buClr>
                <a:srgbClr val="000000"/>
              </a:buClr>
              <a:buSzPts val="1400"/>
              <a:buFont typeface="Albert Sans"/>
              <a:buChar char="●"/>
            </a:pPr>
            <a:r>
              <a:rPr lang="en" sz="1400">
                <a:solidFill>
                  <a:srgbClr val="000000"/>
                </a:solidFill>
              </a:rPr>
              <a:t>  Randomly flips one bit per pixel to simulate noise.</a:t>
            </a:r>
            <a:endParaRPr sz="1400">
              <a:solidFill>
                <a:srgbClr val="000000"/>
              </a:solidFill>
            </a:endParaRPr>
          </a:p>
          <a:p>
            <a:pPr indent="-317500" lvl="0" marL="914400" rtl="0" algn="l">
              <a:spcBef>
                <a:spcPts val="0"/>
              </a:spcBef>
              <a:spcAft>
                <a:spcPts val="0"/>
              </a:spcAft>
              <a:buClr>
                <a:srgbClr val="000000"/>
              </a:buClr>
              <a:buSzPts val="1400"/>
              <a:buFont typeface="Albert Sans"/>
              <a:buChar char="●"/>
            </a:pPr>
            <a:r>
              <a:rPr lang="en" sz="1400">
                <a:solidFill>
                  <a:srgbClr val="000000"/>
                </a:solidFill>
              </a:rPr>
              <a:t>  Ensures reproducibility of the noise by allowing a seed value.</a:t>
            </a:r>
            <a:endParaRPr sz="1400"/>
          </a:p>
        </p:txBody>
      </p:sp>
      <p:grpSp>
        <p:nvGrpSpPr>
          <p:cNvPr id="747" name="Google Shape;747;p65"/>
          <p:cNvGrpSpPr/>
          <p:nvPr/>
        </p:nvGrpSpPr>
        <p:grpSpPr>
          <a:xfrm>
            <a:off x="228600" y="-42169"/>
            <a:ext cx="862200" cy="2572039"/>
            <a:chOff x="228600" y="-42169"/>
            <a:chExt cx="862200" cy="2572039"/>
          </a:xfrm>
        </p:grpSpPr>
        <p:sp>
          <p:nvSpPr>
            <p:cNvPr id="748" name="Google Shape;748;p65"/>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65"/>
            <p:cNvGrpSpPr/>
            <p:nvPr/>
          </p:nvGrpSpPr>
          <p:grpSpPr>
            <a:xfrm rot="10800000">
              <a:off x="228606" y="943176"/>
              <a:ext cx="537088" cy="1586694"/>
              <a:chOff x="9900850" y="-1697575"/>
              <a:chExt cx="1023025" cy="3022275"/>
            </a:xfrm>
          </p:grpSpPr>
          <p:sp>
            <p:nvSpPr>
              <p:cNvPr id="750" name="Google Shape;750;p65"/>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5"/>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5"/>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65"/>
          <p:cNvSpPr txBox="1"/>
          <p:nvPr/>
        </p:nvSpPr>
        <p:spPr>
          <a:xfrm>
            <a:off x="1030575" y="1577100"/>
            <a:ext cx="6128700" cy="415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500">
              <a:latin typeface="Albert Sans"/>
              <a:ea typeface="Albert Sans"/>
              <a:cs typeface="Albert Sans"/>
              <a:sym typeface="Albert Sans"/>
            </a:endParaRPr>
          </a:p>
        </p:txBody>
      </p:sp>
      <p:pic>
        <p:nvPicPr>
          <p:cNvPr id="754" name="Google Shape;754;p65"/>
          <p:cNvPicPr preferRelativeResize="0"/>
          <p:nvPr/>
        </p:nvPicPr>
        <p:blipFill>
          <a:blip r:embed="rId3">
            <a:alphaModFix/>
          </a:blip>
          <a:stretch>
            <a:fillRect/>
          </a:stretch>
        </p:blipFill>
        <p:spPr>
          <a:xfrm>
            <a:off x="1838800" y="2112326"/>
            <a:ext cx="4784026" cy="2764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66"/>
          <p:cNvPicPr preferRelativeResize="0"/>
          <p:nvPr/>
        </p:nvPicPr>
        <p:blipFill>
          <a:blip r:embed="rId3">
            <a:alphaModFix/>
          </a:blip>
          <a:stretch>
            <a:fillRect/>
          </a:stretch>
        </p:blipFill>
        <p:spPr>
          <a:xfrm>
            <a:off x="318700" y="952100"/>
            <a:ext cx="3239300" cy="3239300"/>
          </a:xfrm>
          <a:prstGeom prst="rect">
            <a:avLst/>
          </a:prstGeom>
          <a:noFill/>
          <a:ln>
            <a:noFill/>
          </a:ln>
        </p:spPr>
      </p:pic>
      <p:pic>
        <p:nvPicPr>
          <p:cNvPr id="760" name="Google Shape;760;p66"/>
          <p:cNvPicPr preferRelativeResize="0"/>
          <p:nvPr/>
        </p:nvPicPr>
        <p:blipFill>
          <a:blip r:embed="rId4">
            <a:alphaModFix/>
          </a:blip>
          <a:stretch>
            <a:fillRect/>
          </a:stretch>
        </p:blipFill>
        <p:spPr>
          <a:xfrm>
            <a:off x="5115250" y="952100"/>
            <a:ext cx="3239300" cy="3239300"/>
          </a:xfrm>
          <a:prstGeom prst="rect">
            <a:avLst/>
          </a:prstGeom>
          <a:noFill/>
          <a:ln>
            <a:noFill/>
          </a:ln>
        </p:spPr>
      </p:pic>
      <p:sp>
        <p:nvSpPr>
          <p:cNvPr id="761" name="Google Shape;761;p66"/>
          <p:cNvSpPr txBox="1"/>
          <p:nvPr/>
        </p:nvSpPr>
        <p:spPr>
          <a:xfrm>
            <a:off x="1176650" y="521000"/>
            <a:ext cx="152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Encoded Red</a:t>
            </a:r>
            <a:endParaRPr b="1" sz="1600">
              <a:solidFill>
                <a:schemeClr val="dk1"/>
              </a:solidFill>
              <a:latin typeface="Albert Sans"/>
              <a:ea typeface="Albert Sans"/>
              <a:cs typeface="Albert Sans"/>
              <a:sym typeface="Albert Sans"/>
            </a:endParaRPr>
          </a:p>
        </p:txBody>
      </p:sp>
      <p:sp>
        <p:nvSpPr>
          <p:cNvPr id="762" name="Google Shape;762;p66"/>
          <p:cNvSpPr txBox="1"/>
          <p:nvPr/>
        </p:nvSpPr>
        <p:spPr>
          <a:xfrm>
            <a:off x="5973200" y="521000"/>
            <a:ext cx="182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Red with Noise</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67"/>
          <p:cNvPicPr preferRelativeResize="0"/>
          <p:nvPr/>
        </p:nvPicPr>
        <p:blipFill>
          <a:blip r:embed="rId3">
            <a:alphaModFix/>
          </a:blip>
          <a:stretch>
            <a:fillRect/>
          </a:stretch>
        </p:blipFill>
        <p:spPr>
          <a:xfrm>
            <a:off x="318700" y="952100"/>
            <a:ext cx="3239300" cy="3239300"/>
          </a:xfrm>
          <a:prstGeom prst="rect">
            <a:avLst/>
          </a:prstGeom>
          <a:noFill/>
          <a:ln>
            <a:noFill/>
          </a:ln>
        </p:spPr>
      </p:pic>
      <p:pic>
        <p:nvPicPr>
          <p:cNvPr id="768" name="Google Shape;768;p67"/>
          <p:cNvPicPr preferRelativeResize="0"/>
          <p:nvPr/>
        </p:nvPicPr>
        <p:blipFill>
          <a:blip r:embed="rId4">
            <a:alphaModFix/>
          </a:blip>
          <a:stretch>
            <a:fillRect/>
          </a:stretch>
        </p:blipFill>
        <p:spPr>
          <a:xfrm>
            <a:off x="5035850" y="952100"/>
            <a:ext cx="3239300" cy="3239300"/>
          </a:xfrm>
          <a:prstGeom prst="rect">
            <a:avLst/>
          </a:prstGeom>
          <a:noFill/>
          <a:ln>
            <a:noFill/>
          </a:ln>
        </p:spPr>
      </p:pic>
      <p:sp>
        <p:nvSpPr>
          <p:cNvPr id="769" name="Google Shape;769;p67"/>
          <p:cNvSpPr txBox="1"/>
          <p:nvPr/>
        </p:nvSpPr>
        <p:spPr>
          <a:xfrm>
            <a:off x="1071050" y="521000"/>
            <a:ext cx="173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Encoded Green</a:t>
            </a:r>
            <a:endParaRPr b="1" sz="1600">
              <a:solidFill>
                <a:schemeClr val="dk1"/>
              </a:solidFill>
              <a:latin typeface="Albert Sans"/>
              <a:ea typeface="Albert Sans"/>
              <a:cs typeface="Albert Sans"/>
              <a:sym typeface="Albert Sans"/>
            </a:endParaRPr>
          </a:p>
        </p:txBody>
      </p:sp>
      <p:sp>
        <p:nvSpPr>
          <p:cNvPr id="770" name="Google Shape;770;p67"/>
          <p:cNvSpPr txBox="1"/>
          <p:nvPr/>
        </p:nvSpPr>
        <p:spPr>
          <a:xfrm>
            <a:off x="5742750" y="521000"/>
            <a:ext cx="182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Green with Noise</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68"/>
          <p:cNvPicPr preferRelativeResize="0"/>
          <p:nvPr/>
        </p:nvPicPr>
        <p:blipFill>
          <a:blip r:embed="rId3">
            <a:alphaModFix/>
          </a:blip>
          <a:stretch>
            <a:fillRect/>
          </a:stretch>
        </p:blipFill>
        <p:spPr>
          <a:xfrm>
            <a:off x="318700" y="952100"/>
            <a:ext cx="3239300" cy="3239300"/>
          </a:xfrm>
          <a:prstGeom prst="rect">
            <a:avLst/>
          </a:prstGeom>
          <a:noFill/>
          <a:ln>
            <a:noFill/>
          </a:ln>
        </p:spPr>
      </p:pic>
      <p:pic>
        <p:nvPicPr>
          <p:cNvPr id="776" name="Google Shape;776;p68"/>
          <p:cNvPicPr preferRelativeResize="0"/>
          <p:nvPr/>
        </p:nvPicPr>
        <p:blipFill>
          <a:blip r:embed="rId4">
            <a:alphaModFix/>
          </a:blip>
          <a:stretch>
            <a:fillRect/>
          </a:stretch>
        </p:blipFill>
        <p:spPr>
          <a:xfrm>
            <a:off x="4950175" y="952100"/>
            <a:ext cx="3239300" cy="3239300"/>
          </a:xfrm>
          <a:prstGeom prst="rect">
            <a:avLst/>
          </a:prstGeom>
          <a:noFill/>
          <a:ln>
            <a:noFill/>
          </a:ln>
        </p:spPr>
      </p:pic>
      <p:sp>
        <p:nvSpPr>
          <p:cNvPr id="777" name="Google Shape;777;p68"/>
          <p:cNvSpPr txBox="1"/>
          <p:nvPr/>
        </p:nvSpPr>
        <p:spPr>
          <a:xfrm>
            <a:off x="1071050" y="521000"/>
            <a:ext cx="173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Encoded Blue</a:t>
            </a:r>
            <a:endParaRPr b="1" sz="1600">
              <a:solidFill>
                <a:schemeClr val="dk1"/>
              </a:solidFill>
              <a:latin typeface="Albert Sans"/>
              <a:ea typeface="Albert Sans"/>
              <a:cs typeface="Albert Sans"/>
              <a:sym typeface="Albert Sans"/>
            </a:endParaRPr>
          </a:p>
        </p:txBody>
      </p:sp>
      <p:sp>
        <p:nvSpPr>
          <p:cNvPr id="778" name="Google Shape;778;p68"/>
          <p:cNvSpPr txBox="1"/>
          <p:nvPr/>
        </p:nvSpPr>
        <p:spPr>
          <a:xfrm>
            <a:off x="5702525" y="521000"/>
            <a:ext cx="173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Blue with Noise</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9"/>
          <p:cNvSpPr txBox="1"/>
          <p:nvPr>
            <p:ph type="title"/>
          </p:nvPr>
        </p:nvSpPr>
        <p:spPr>
          <a:xfrm>
            <a:off x="1561850" y="214641"/>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Decoding: Hamming(7,4)</a:t>
            </a:r>
            <a:endParaRPr/>
          </a:p>
        </p:txBody>
      </p:sp>
      <p:grpSp>
        <p:nvGrpSpPr>
          <p:cNvPr id="784" name="Google Shape;784;p69"/>
          <p:cNvGrpSpPr/>
          <p:nvPr/>
        </p:nvGrpSpPr>
        <p:grpSpPr>
          <a:xfrm>
            <a:off x="8049421" y="4179184"/>
            <a:ext cx="762727" cy="697244"/>
            <a:chOff x="5471675" y="3911838"/>
            <a:chExt cx="898700" cy="821544"/>
          </a:xfrm>
        </p:grpSpPr>
        <p:sp>
          <p:nvSpPr>
            <p:cNvPr id="785" name="Google Shape;785;p69"/>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9"/>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69"/>
          <p:cNvSpPr txBox="1"/>
          <p:nvPr>
            <p:ph idx="1" type="subTitle"/>
          </p:nvPr>
        </p:nvSpPr>
        <p:spPr>
          <a:xfrm>
            <a:off x="639300" y="3337150"/>
            <a:ext cx="74100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rPr>
              <a:t>Error is located at position</a:t>
            </a:r>
            <a:r>
              <a:rPr lang="en" sz="1400">
                <a:solidFill>
                  <a:srgbClr val="000000"/>
                </a:solidFill>
              </a:rPr>
              <a:t>:</a:t>
            </a:r>
            <a:r>
              <a:rPr lang="en" sz="1400">
                <a:solidFill>
                  <a:srgbClr val="188038"/>
                </a:solidFill>
              </a:rPr>
              <a:t> </a:t>
            </a:r>
            <a:r>
              <a:rPr lang="en" sz="1400">
                <a:solidFill>
                  <a:srgbClr val="188038"/>
                </a:solidFill>
              </a:rPr>
              <a:t>6</a:t>
            </a:r>
            <a:endParaRPr baseline="-25000" sz="1400">
              <a:solidFill>
                <a:srgbClr val="188038"/>
              </a:solidFill>
            </a:endParaRPr>
          </a:p>
          <a:p>
            <a:pPr indent="0" lvl="0" marL="0" rtl="0" algn="ctr">
              <a:spcBef>
                <a:spcPts val="0"/>
              </a:spcBef>
              <a:spcAft>
                <a:spcPts val="0"/>
              </a:spcAft>
              <a:buNone/>
            </a:pPr>
            <a:r>
              <a:t/>
            </a:r>
            <a:endParaRPr baseline="-25000" sz="1400">
              <a:solidFill>
                <a:srgbClr val="188038"/>
              </a:solidFill>
            </a:endParaRPr>
          </a:p>
          <a:p>
            <a:pPr indent="0" lvl="0" marL="0" rtl="0" algn="ctr">
              <a:spcBef>
                <a:spcPts val="0"/>
              </a:spcBef>
              <a:spcAft>
                <a:spcPts val="0"/>
              </a:spcAft>
              <a:buNone/>
            </a:pPr>
            <a:r>
              <a:rPr lang="en" sz="1400">
                <a:solidFill>
                  <a:srgbClr val="188038"/>
                </a:solidFill>
              </a:rPr>
              <a:t>0110001 </a:t>
            </a:r>
            <a:r>
              <a:rPr lang="en" sz="1400">
                <a:solidFill>
                  <a:srgbClr val="000000"/>
                </a:solidFill>
              </a:rPr>
              <a:t>received with a single-bit error corrected to </a:t>
            </a:r>
            <a:r>
              <a:rPr lang="en" sz="1400">
                <a:solidFill>
                  <a:srgbClr val="188038"/>
                </a:solidFill>
              </a:rPr>
              <a:t>0110011</a:t>
            </a:r>
            <a:r>
              <a:rPr lang="en" sz="1400">
                <a:solidFill>
                  <a:srgbClr val="000000"/>
                </a:solidFill>
              </a:rPr>
              <a:t> </a:t>
            </a:r>
            <a:endParaRPr sz="2000"/>
          </a:p>
        </p:txBody>
      </p:sp>
      <p:grpSp>
        <p:nvGrpSpPr>
          <p:cNvPr id="788" name="Google Shape;788;p69"/>
          <p:cNvGrpSpPr/>
          <p:nvPr/>
        </p:nvGrpSpPr>
        <p:grpSpPr>
          <a:xfrm>
            <a:off x="228600" y="-42169"/>
            <a:ext cx="862200" cy="2572039"/>
            <a:chOff x="228600" y="-42169"/>
            <a:chExt cx="862200" cy="2572039"/>
          </a:xfrm>
        </p:grpSpPr>
        <p:sp>
          <p:nvSpPr>
            <p:cNvPr id="789" name="Google Shape;789;p69"/>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69"/>
            <p:cNvGrpSpPr/>
            <p:nvPr/>
          </p:nvGrpSpPr>
          <p:grpSpPr>
            <a:xfrm rot="10800000">
              <a:off x="228606" y="943176"/>
              <a:ext cx="537088" cy="1586694"/>
              <a:chOff x="9900850" y="-1697575"/>
              <a:chExt cx="1023025" cy="3022275"/>
            </a:xfrm>
          </p:grpSpPr>
          <p:sp>
            <p:nvSpPr>
              <p:cNvPr id="791" name="Google Shape;791;p69"/>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9"/>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9"/>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4" name="Google Shape;794;p69"/>
          <p:cNvSpPr txBox="1"/>
          <p:nvPr/>
        </p:nvSpPr>
        <p:spPr>
          <a:xfrm>
            <a:off x="1090800" y="781838"/>
            <a:ext cx="5926800" cy="2134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Albert Sans"/>
                <a:ea typeface="Albert Sans"/>
                <a:cs typeface="Albert Sans"/>
                <a:sym typeface="Albert Sans"/>
              </a:rPr>
              <a:t>p1</a:t>
            </a:r>
            <a:r>
              <a:rPr lang="en">
                <a:latin typeface="Albert Sans"/>
                <a:ea typeface="Albert Sans"/>
                <a:cs typeface="Albert Sans"/>
                <a:sym typeface="Albert Sans"/>
              </a:rPr>
              <a:t>: Covers bits 1, 3, 5,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p1 = d1 ⊕ d3 ⊕ d5 ⊕ d7 = 0 ⊕ 1 ⊕ 0 ⊕ 1 = 0</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b="1" lang="en">
                <a:latin typeface="Albert Sans"/>
                <a:ea typeface="Albert Sans"/>
                <a:cs typeface="Albert Sans"/>
                <a:sym typeface="Albert Sans"/>
              </a:rPr>
              <a:t>p2</a:t>
            </a:r>
            <a:r>
              <a:rPr lang="en">
                <a:latin typeface="Albert Sans"/>
                <a:ea typeface="Albert Sans"/>
                <a:cs typeface="Albert Sans"/>
                <a:sym typeface="Albert Sans"/>
              </a:rPr>
              <a:t>: Covers bits 2, 3, 6,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p2 = d2 ⊕ d3 ⊕ d6 ⊕ d7= 1 ⊕ 1 ⊕ 0 ⊕ 1 = 1</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rgbClr val="188038"/>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b="1" lang="en">
                <a:latin typeface="Albert Sans"/>
                <a:ea typeface="Albert Sans"/>
                <a:cs typeface="Albert Sans"/>
                <a:sym typeface="Albert Sans"/>
              </a:rPr>
              <a:t>p3</a:t>
            </a:r>
            <a:r>
              <a:rPr lang="en">
                <a:latin typeface="Albert Sans"/>
                <a:ea typeface="Albert Sans"/>
                <a:cs typeface="Albert Sans"/>
                <a:sym typeface="Albert Sans"/>
              </a:rPr>
              <a:t>: Covers bits 4, 5, 6, 7</a:t>
            </a:r>
            <a:br>
              <a:rPr lang="en">
                <a:latin typeface="Albert Sans"/>
                <a:ea typeface="Albert Sans"/>
                <a:cs typeface="Albert Sans"/>
                <a:sym typeface="Albert Sans"/>
              </a:rPr>
            </a:br>
            <a:r>
              <a:rPr lang="en">
                <a:solidFill>
                  <a:srgbClr val="188038"/>
                </a:solidFill>
                <a:latin typeface="Albert Sans"/>
                <a:ea typeface="Albert Sans"/>
                <a:cs typeface="Albert Sans"/>
                <a:sym typeface="Albert Sans"/>
              </a:rPr>
              <a:t>p3 = d4 ⊕ d5 ⊕ d6 ⊕ d7 = 0 ⊕ 0 ⊕ 0 ⊕ 1 = 1 </a:t>
            </a:r>
            <a:endParaRPr/>
          </a:p>
        </p:txBody>
      </p:sp>
      <p:pic>
        <p:nvPicPr>
          <p:cNvPr id="795" name="Google Shape;795;p69"/>
          <p:cNvPicPr preferRelativeResize="0"/>
          <p:nvPr/>
        </p:nvPicPr>
        <p:blipFill rotWithShape="1">
          <a:blip r:embed="rId3">
            <a:alphaModFix/>
          </a:blip>
          <a:srcRect b="5346" l="9389" r="9389" t="2783"/>
          <a:stretch/>
        </p:blipFill>
        <p:spPr>
          <a:xfrm>
            <a:off x="5285625" y="677000"/>
            <a:ext cx="2763799" cy="23444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70"/>
          <p:cNvPicPr preferRelativeResize="0"/>
          <p:nvPr/>
        </p:nvPicPr>
        <p:blipFill>
          <a:blip r:embed="rId3">
            <a:alphaModFix/>
          </a:blip>
          <a:stretch>
            <a:fillRect/>
          </a:stretch>
        </p:blipFill>
        <p:spPr>
          <a:xfrm>
            <a:off x="2547025" y="0"/>
            <a:ext cx="4049948"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1"/>
          <p:cNvSpPr/>
          <p:nvPr/>
        </p:nvSpPr>
        <p:spPr>
          <a:xfrm>
            <a:off x="3708300" y="919688"/>
            <a:ext cx="1213200" cy="12132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4500"/>
          </a:p>
        </p:txBody>
      </p:sp>
      <p:sp>
        <p:nvSpPr>
          <p:cNvPr id="806" name="Google Shape;806;p71"/>
          <p:cNvSpPr txBox="1"/>
          <p:nvPr>
            <p:ph idx="2" type="title"/>
          </p:nvPr>
        </p:nvSpPr>
        <p:spPr>
          <a:xfrm>
            <a:off x="3798750" y="1111987"/>
            <a:ext cx="1032300" cy="8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07" name="Google Shape;807;p71"/>
          <p:cNvSpPr txBox="1"/>
          <p:nvPr>
            <p:ph type="title"/>
          </p:nvPr>
        </p:nvSpPr>
        <p:spPr>
          <a:xfrm>
            <a:off x="720000" y="2339504"/>
            <a:ext cx="7189800" cy="98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The Math Behind It</a:t>
            </a:r>
            <a:endParaRPr sz="4300"/>
          </a:p>
        </p:txBody>
      </p:sp>
      <p:sp>
        <p:nvSpPr>
          <p:cNvPr id="808" name="Google Shape;808;p71"/>
          <p:cNvSpPr txBox="1"/>
          <p:nvPr>
            <p:ph idx="1" type="subTitle"/>
          </p:nvPr>
        </p:nvSpPr>
        <p:spPr>
          <a:xfrm>
            <a:off x="1781100" y="3236175"/>
            <a:ext cx="57687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approach calculating </a:t>
            </a:r>
            <a:r>
              <a:rPr b="1" lang="en"/>
              <a:t>Hamming</a:t>
            </a:r>
            <a:r>
              <a:rPr b="1" lang="en"/>
              <a:t> Code</a:t>
            </a:r>
            <a:r>
              <a:rPr lang="en"/>
              <a:t> probability</a:t>
            </a:r>
            <a:endParaRPr/>
          </a:p>
        </p:txBody>
      </p:sp>
      <p:grpSp>
        <p:nvGrpSpPr>
          <p:cNvPr id="809" name="Google Shape;809;p71"/>
          <p:cNvGrpSpPr/>
          <p:nvPr/>
        </p:nvGrpSpPr>
        <p:grpSpPr>
          <a:xfrm flipH="1" rot="-5400000">
            <a:off x="1244806" y="-171374"/>
            <a:ext cx="537088" cy="1586694"/>
            <a:chOff x="9900850" y="-1697575"/>
            <a:chExt cx="1023025" cy="3022275"/>
          </a:xfrm>
        </p:grpSpPr>
        <p:sp>
          <p:nvSpPr>
            <p:cNvPr id="810" name="Google Shape;810;p71"/>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1"/>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1"/>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1"/>
          <p:cNvGrpSpPr/>
          <p:nvPr/>
        </p:nvGrpSpPr>
        <p:grpSpPr>
          <a:xfrm>
            <a:off x="8049397" y="4222481"/>
            <a:ext cx="762761" cy="763034"/>
            <a:chOff x="12781577" y="2564815"/>
            <a:chExt cx="2164475" cy="2165250"/>
          </a:xfrm>
        </p:grpSpPr>
        <p:sp>
          <p:nvSpPr>
            <p:cNvPr id="814" name="Google Shape;814;p71"/>
            <p:cNvSpPr/>
            <p:nvPr/>
          </p:nvSpPr>
          <p:spPr>
            <a:xfrm>
              <a:off x="13862652" y="3647415"/>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1"/>
            <p:cNvSpPr/>
            <p:nvPr/>
          </p:nvSpPr>
          <p:spPr>
            <a:xfrm>
              <a:off x="13862652" y="2564815"/>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1"/>
            <p:cNvSpPr/>
            <p:nvPr/>
          </p:nvSpPr>
          <p:spPr>
            <a:xfrm>
              <a:off x="12781577" y="3647415"/>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1"/>
            <p:cNvSpPr/>
            <p:nvPr/>
          </p:nvSpPr>
          <p:spPr>
            <a:xfrm>
              <a:off x="12781577" y="2564815"/>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71"/>
          <p:cNvGrpSpPr/>
          <p:nvPr/>
        </p:nvGrpSpPr>
        <p:grpSpPr>
          <a:xfrm>
            <a:off x="282125" y="3930288"/>
            <a:ext cx="1736868" cy="1213200"/>
            <a:chOff x="282125" y="3930288"/>
            <a:chExt cx="1736868" cy="1213200"/>
          </a:xfrm>
        </p:grpSpPr>
        <p:sp>
          <p:nvSpPr>
            <p:cNvPr id="819" name="Google Shape;819;p71"/>
            <p:cNvSpPr/>
            <p:nvPr/>
          </p:nvSpPr>
          <p:spPr>
            <a:xfrm>
              <a:off x="282125" y="3930288"/>
              <a:ext cx="862200" cy="1213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71"/>
            <p:cNvGrpSpPr/>
            <p:nvPr/>
          </p:nvGrpSpPr>
          <p:grpSpPr>
            <a:xfrm>
              <a:off x="774848" y="4730239"/>
              <a:ext cx="1244146" cy="223800"/>
              <a:chOff x="584448" y="438864"/>
              <a:chExt cx="1244146" cy="223800"/>
            </a:xfrm>
          </p:grpSpPr>
          <p:sp>
            <p:nvSpPr>
              <p:cNvPr id="821" name="Google Shape;821;p71"/>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1"/>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1"/>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1"/>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5" name="Google Shape;825;p71"/>
          <p:cNvGrpSpPr/>
          <p:nvPr/>
        </p:nvGrpSpPr>
        <p:grpSpPr>
          <a:xfrm>
            <a:off x="8049421" y="197147"/>
            <a:ext cx="762727" cy="849644"/>
            <a:chOff x="5471675" y="3911838"/>
            <a:chExt cx="898700" cy="1001113"/>
          </a:xfrm>
        </p:grpSpPr>
        <p:sp>
          <p:nvSpPr>
            <p:cNvPr id="826" name="Google Shape;826;p71"/>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1"/>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2"/>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sp>
        <p:nvSpPr>
          <p:cNvPr id="833" name="Google Shape;833;p72"/>
          <p:cNvSpPr txBox="1"/>
          <p:nvPr>
            <p:ph idx="1" type="subTitle"/>
          </p:nvPr>
        </p:nvSpPr>
        <p:spPr>
          <a:xfrm>
            <a:off x="4685750" y="1340950"/>
            <a:ext cx="3030600" cy="1486500"/>
          </a:xfrm>
          <a:prstGeom prst="rect">
            <a:avLst/>
          </a:prstGeom>
        </p:spPr>
        <p:txBody>
          <a:bodyPr anchorCtr="0" anchor="t" bIns="36000" lIns="36000" spcFirstLastPara="1" rIns="36000" wrap="square" tIns="108000">
            <a:noAutofit/>
          </a:bodyPr>
          <a:lstStyle/>
          <a:p>
            <a:pPr indent="0" lvl="0" marL="0" rtl="0" algn="l">
              <a:lnSpc>
                <a:spcPct val="115000"/>
              </a:lnSpc>
              <a:spcBef>
                <a:spcPts val="0"/>
              </a:spcBef>
              <a:spcAft>
                <a:spcPts val="0"/>
              </a:spcAft>
              <a:buNone/>
            </a:pPr>
            <a:r>
              <a:rPr lang="en"/>
              <a:t>Assume probability of a bit flipping is p.</a:t>
            </a:r>
            <a:endParaRPr b="1"/>
          </a:p>
        </p:txBody>
      </p:sp>
      <p:grpSp>
        <p:nvGrpSpPr>
          <p:cNvPr id="834" name="Google Shape;834;p72"/>
          <p:cNvGrpSpPr/>
          <p:nvPr/>
        </p:nvGrpSpPr>
        <p:grpSpPr>
          <a:xfrm>
            <a:off x="7293790" y="3538800"/>
            <a:ext cx="1586694" cy="1604700"/>
            <a:chOff x="7293790" y="3538800"/>
            <a:chExt cx="1586694" cy="1604700"/>
          </a:xfrm>
        </p:grpSpPr>
        <p:sp>
          <p:nvSpPr>
            <p:cNvPr id="835" name="Google Shape;835;p72"/>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72"/>
            <p:cNvGrpSpPr/>
            <p:nvPr/>
          </p:nvGrpSpPr>
          <p:grpSpPr>
            <a:xfrm rot="5400000">
              <a:off x="7818593" y="3810651"/>
              <a:ext cx="537088" cy="1586694"/>
              <a:chOff x="9900850" y="-1697575"/>
              <a:chExt cx="1023025" cy="3022275"/>
            </a:xfrm>
          </p:grpSpPr>
          <p:sp>
            <p:nvSpPr>
              <p:cNvPr id="837" name="Google Shape;837;p72"/>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2"/>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2"/>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 name="Google Shape;840;p72"/>
          <p:cNvGrpSpPr/>
          <p:nvPr/>
        </p:nvGrpSpPr>
        <p:grpSpPr>
          <a:xfrm flipH="1">
            <a:off x="8049392" y="157981"/>
            <a:ext cx="762761" cy="763034"/>
            <a:chOff x="12117275" y="1982700"/>
            <a:chExt cx="2164475" cy="2165250"/>
          </a:xfrm>
        </p:grpSpPr>
        <p:sp>
          <p:nvSpPr>
            <p:cNvPr id="841" name="Google Shape;841;p72"/>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2"/>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2"/>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2"/>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72"/>
          <p:cNvGrpSpPr/>
          <p:nvPr/>
        </p:nvGrpSpPr>
        <p:grpSpPr>
          <a:xfrm flipH="1">
            <a:off x="373728" y="206959"/>
            <a:ext cx="762727" cy="849644"/>
            <a:chOff x="5471675" y="3911838"/>
            <a:chExt cx="898700" cy="1001113"/>
          </a:xfrm>
        </p:grpSpPr>
        <p:sp>
          <p:nvSpPr>
            <p:cNvPr id="846" name="Google Shape;846;p72"/>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2"/>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72"/>
          <p:cNvSpPr txBox="1"/>
          <p:nvPr>
            <p:ph idx="1" type="subTitle"/>
          </p:nvPr>
        </p:nvSpPr>
        <p:spPr>
          <a:xfrm>
            <a:off x="1315650" y="1409200"/>
            <a:ext cx="2539800" cy="1350000"/>
          </a:xfrm>
          <a:prstGeom prst="rect">
            <a:avLst/>
          </a:prstGeom>
        </p:spPr>
        <p:txBody>
          <a:bodyPr anchorCtr="0" anchor="t" bIns="36000" lIns="36000" spcFirstLastPara="1" rIns="36000" wrap="square" tIns="108000">
            <a:noAutofit/>
          </a:bodyPr>
          <a:lstStyle/>
          <a:p>
            <a:pPr indent="-317500" lvl="0" marL="457200" rtl="0" algn="l">
              <a:lnSpc>
                <a:spcPct val="115000"/>
              </a:lnSpc>
              <a:spcBef>
                <a:spcPts val="0"/>
              </a:spcBef>
              <a:spcAft>
                <a:spcPts val="0"/>
              </a:spcAft>
              <a:buSzPts val="1400"/>
              <a:buChar char="●"/>
            </a:pPr>
            <a:r>
              <a:rPr lang="en" sz="1400"/>
              <a:t>Discuss Hamming (7,4)</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Discuss</a:t>
            </a:r>
            <a:r>
              <a:rPr lang="en" sz="1400"/>
              <a:t> transmitting 4 bits</a:t>
            </a:r>
            <a:endParaRPr sz="1400"/>
          </a:p>
          <a:p>
            <a:pPr indent="0" lvl="0" marL="457200" rtl="0" algn="l">
              <a:lnSpc>
                <a:spcPct val="115000"/>
              </a:lnSpc>
              <a:spcBef>
                <a:spcPts val="0"/>
              </a:spcBef>
              <a:spcAft>
                <a:spcPts val="0"/>
              </a:spcAft>
              <a:buNone/>
            </a:pPr>
            <a:r>
              <a:t/>
            </a:r>
            <a:endParaRPr sz="1400"/>
          </a:p>
        </p:txBody>
      </p:sp>
      <p:sp>
        <p:nvSpPr>
          <p:cNvPr id="849" name="Google Shape;849;p72"/>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a:t>
            </a:r>
            <a:r>
              <a:rPr b="1" lang="en" sz="1600">
                <a:solidFill>
                  <a:schemeClr val="dk1"/>
                </a:solidFill>
                <a:latin typeface="Albert Sans"/>
                <a:ea typeface="Albert Sans"/>
                <a:cs typeface="Albert Sans"/>
                <a:sym typeface="Albert Sans"/>
              </a:rPr>
              <a:t> an error and get initial data</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720000" y="2163838"/>
            <a:ext cx="6900000" cy="150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Problem Statement</a:t>
            </a:r>
            <a:endParaRPr sz="4400"/>
          </a:p>
        </p:txBody>
      </p:sp>
      <p:sp>
        <p:nvSpPr>
          <p:cNvPr id="331" name="Google Shape;331;p37"/>
          <p:cNvSpPr/>
          <p:nvPr/>
        </p:nvSpPr>
        <p:spPr>
          <a:xfrm>
            <a:off x="810000" y="744025"/>
            <a:ext cx="1213200" cy="12132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4500"/>
          </a:p>
        </p:txBody>
      </p:sp>
      <p:sp>
        <p:nvSpPr>
          <p:cNvPr id="332" name="Google Shape;332;p37"/>
          <p:cNvSpPr txBox="1"/>
          <p:nvPr>
            <p:ph idx="2" type="title"/>
          </p:nvPr>
        </p:nvSpPr>
        <p:spPr>
          <a:xfrm>
            <a:off x="900450" y="948025"/>
            <a:ext cx="1032300" cy="8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33" name="Google Shape;333;p37"/>
          <p:cNvGrpSpPr/>
          <p:nvPr/>
        </p:nvGrpSpPr>
        <p:grpSpPr>
          <a:xfrm>
            <a:off x="6440025" y="-42169"/>
            <a:ext cx="1285796" cy="1774310"/>
            <a:chOff x="6440025" y="-42169"/>
            <a:chExt cx="1285796" cy="1774310"/>
          </a:xfrm>
        </p:grpSpPr>
        <p:sp>
          <p:nvSpPr>
            <p:cNvPr id="334" name="Google Shape;334;p37"/>
            <p:cNvSpPr/>
            <p:nvPr/>
          </p:nvSpPr>
          <p:spPr>
            <a:xfrm flipH="1" rot="10800000">
              <a:off x="6440025" y="-42169"/>
              <a:ext cx="862200" cy="1449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7"/>
            <p:cNvGrpSpPr/>
            <p:nvPr/>
          </p:nvGrpSpPr>
          <p:grpSpPr>
            <a:xfrm flipH="1" rot="10800000">
              <a:off x="6963060" y="969107"/>
              <a:ext cx="762761" cy="763034"/>
              <a:chOff x="12117275" y="1982700"/>
              <a:chExt cx="2164475" cy="2165250"/>
            </a:xfrm>
          </p:grpSpPr>
          <p:sp>
            <p:nvSpPr>
              <p:cNvPr id="336" name="Google Shape;336;p37"/>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 name="Google Shape;340;p37"/>
          <p:cNvGrpSpPr/>
          <p:nvPr/>
        </p:nvGrpSpPr>
        <p:grpSpPr>
          <a:xfrm>
            <a:off x="2979433" y="384184"/>
            <a:ext cx="762727" cy="849644"/>
            <a:chOff x="5471675" y="3911838"/>
            <a:chExt cx="898700" cy="1001113"/>
          </a:xfrm>
        </p:grpSpPr>
        <p:sp>
          <p:nvSpPr>
            <p:cNvPr id="341" name="Google Shape;341;p37"/>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7"/>
          <p:cNvGrpSpPr/>
          <p:nvPr/>
        </p:nvGrpSpPr>
        <p:grpSpPr>
          <a:xfrm rot="5400000">
            <a:off x="7668781" y="3757451"/>
            <a:ext cx="537088" cy="1586694"/>
            <a:chOff x="9900850" y="-1697575"/>
            <a:chExt cx="1023025" cy="3022275"/>
          </a:xfrm>
        </p:grpSpPr>
        <p:sp>
          <p:nvSpPr>
            <p:cNvPr id="344" name="Google Shape;344;p37"/>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3"/>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grpSp>
        <p:nvGrpSpPr>
          <p:cNvPr id="855" name="Google Shape;855;p73"/>
          <p:cNvGrpSpPr/>
          <p:nvPr/>
        </p:nvGrpSpPr>
        <p:grpSpPr>
          <a:xfrm>
            <a:off x="7293790" y="3538800"/>
            <a:ext cx="1586694" cy="1604700"/>
            <a:chOff x="7293790" y="3538800"/>
            <a:chExt cx="1586694" cy="1604700"/>
          </a:xfrm>
        </p:grpSpPr>
        <p:sp>
          <p:nvSpPr>
            <p:cNvPr id="856" name="Google Shape;856;p73"/>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73"/>
            <p:cNvGrpSpPr/>
            <p:nvPr/>
          </p:nvGrpSpPr>
          <p:grpSpPr>
            <a:xfrm rot="5400000">
              <a:off x="7818593" y="3810651"/>
              <a:ext cx="537088" cy="1586694"/>
              <a:chOff x="9900850" y="-1697575"/>
              <a:chExt cx="1023025" cy="3022275"/>
            </a:xfrm>
          </p:grpSpPr>
          <p:sp>
            <p:nvSpPr>
              <p:cNvPr id="858" name="Google Shape;858;p73"/>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3"/>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1" name="Google Shape;861;p73"/>
          <p:cNvGrpSpPr/>
          <p:nvPr/>
        </p:nvGrpSpPr>
        <p:grpSpPr>
          <a:xfrm flipH="1">
            <a:off x="8049392" y="157981"/>
            <a:ext cx="762761" cy="763034"/>
            <a:chOff x="12117275" y="1982700"/>
            <a:chExt cx="2164475" cy="2165250"/>
          </a:xfrm>
        </p:grpSpPr>
        <p:sp>
          <p:nvSpPr>
            <p:cNvPr id="862" name="Google Shape;862;p73"/>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73"/>
          <p:cNvGrpSpPr/>
          <p:nvPr/>
        </p:nvGrpSpPr>
        <p:grpSpPr>
          <a:xfrm flipH="1">
            <a:off x="373728" y="206959"/>
            <a:ext cx="762727" cy="849644"/>
            <a:chOff x="5471675" y="3911838"/>
            <a:chExt cx="898700" cy="1001113"/>
          </a:xfrm>
        </p:grpSpPr>
        <p:sp>
          <p:nvSpPr>
            <p:cNvPr id="867" name="Google Shape;867;p73"/>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73"/>
          <p:cNvSpPr txBox="1"/>
          <p:nvPr>
            <p:ph idx="1" type="subTitle"/>
          </p:nvPr>
        </p:nvSpPr>
        <p:spPr>
          <a:xfrm>
            <a:off x="1315650" y="1409200"/>
            <a:ext cx="6457200" cy="2845200"/>
          </a:xfrm>
          <a:prstGeom prst="rect">
            <a:avLst/>
          </a:prstGeom>
        </p:spPr>
        <p:txBody>
          <a:bodyPr anchorCtr="0" anchor="t" bIns="36000" lIns="36000" spcFirstLastPara="1" rIns="36000" wrap="square" tIns="108000">
            <a:noAutofit/>
          </a:bodyPr>
          <a:lstStyle/>
          <a:p>
            <a:pPr indent="457200" lvl="0" marL="1828800" rtl="0" algn="l">
              <a:lnSpc>
                <a:spcPct val="115000"/>
              </a:lnSpc>
              <a:spcBef>
                <a:spcPts val="0"/>
              </a:spcBef>
              <a:spcAft>
                <a:spcPts val="0"/>
              </a:spcAft>
              <a:buNone/>
            </a:pPr>
            <a:r>
              <a:rPr lang="en" sz="1400"/>
              <a:t>0	1	1	0	0	1	1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Probability of no bit flips: (1-p)*</a:t>
            </a:r>
            <a:r>
              <a:rPr lang="en" sz="1400"/>
              <a:t>(1-p)*(1-p)*(1-p)*(1-p)*(1-p)*(1-p) = (1-p)</a:t>
            </a:r>
            <a:r>
              <a:rPr baseline="30000" lang="en" sz="1400"/>
              <a:t>7</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Probability of 1 bit flips:         </a:t>
            </a:r>
            <a:r>
              <a:rPr b="1" lang="en" sz="1400"/>
              <a:t>p</a:t>
            </a:r>
            <a:r>
              <a:rPr lang="en" sz="1400"/>
              <a:t>*(1-p)*(1-p)*(1-p)*(1-p)*(1-p)*(1-p)</a:t>
            </a:r>
            <a:endParaRPr sz="1400"/>
          </a:p>
          <a:p>
            <a:pPr indent="0" lvl="0" marL="0" rtl="0" algn="l">
              <a:lnSpc>
                <a:spcPct val="115000"/>
              </a:lnSpc>
              <a:spcBef>
                <a:spcPts val="0"/>
              </a:spcBef>
              <a:spcAft>
                <a:spcPts val="0"/>
              </a:spcAft>
              <a:buNone/>
            </a:pPr>
            <a:r>
              <a:rPr lang="en" sz="1400"/>
              <a:t>					 (1-p)*</a:t>
            </a:r>
            <a:r>
              <a:rPr b="1" lang="en" sz="1400"/>
              <a:t>p</a:t>
            </a:r>
            <a:r>
              <a:rPr lang="en" sz="1400"/>
              <a:t>*(1-p)*(1-p)*(1-p)*(1-p)*(1-p)</a:t>
            </a:r>
            <a:endParaRPr sz="1400"/>
          </a:p>
          <a:p>
            <a:pPr indent="0" lvl="0" marL="0" rtl="0" algn="l">
              <a:lnSpc>
                <a:spcPct val="115000"/>
              </a:lnSpc>
              <a:spcBef>
                <a:spcPts val="0"/>
              </a:spcBef>
              <a:spcAft>
                <a:spcPts val="0"/>
              </a:spcAft>
              <a:buNone/>
            </a:pPr>
            <a:r>
              <a:rPr lang="en" sz="1400"/>
              <a:t>					 (1-p)*(1-p)*</a:t>
            </a:r>
            <a:r>
              <a:rPr b="1" lang="en" sz="1400"/>
              <a:t>p</a:t>
            </a:r>
            <a:r>
              <a:rPr lang="en" sz="1400"/>
              <a:t>*(1-p)*(1-p)*(1-p)*(1-p)</a:t>
            </a:r>
            <a:endParaRPr sz="1400"/>
          </a:p>
          <a:p>
            <a:pPr indent="0" lvl="0" marL="0" rtl="0" algn="l">
              <a:lnSpc>
                <a:spcPct val="115000"/>
              </a:lnSpc>
              <a:spcBef>
                <a:spcPts val="0"/>
              </a:spcBef>
              <a:spcAft>
                <a:spcPts val="0"/>
              </a:spcAft>
              <a:buNone/>
            </a:pPr>
            <a:r>
              <a:rPr lang="en" sz="1400"/>
              <a:t>								. . . </a:t>
            </a:r>
            <a:endParaRPr sz="1400"/>
          </a:p>
          <a:p>
            <a:pPr indent="0" lvl="0" marL="0" rtl="0" algn="l">
              <a:lnSpc>
                <a:spcPct val="115000"/>
              </a:lnSpc>
              <a:spcBef>
                <a:spcPts val="0"/>
              </a:spcBef>
              <a:spcAft>
                <a:spcPts val="0"/>
              </a:spcAft>
              <a:buNone/>
            </a:pPr>
            <a:r>
              <a:rPr lang="en" sz="1400"/>
              <a:t>											= 7*p*(1-p)</a:t>
            </a:r>
            <a:r>
              <a:rPr baseline="30000" lang="en" sz="1400"/>
              <a:t>6</a:t>
            </a:r>
            <a:endParaRPr sz="1400"/>
          </a:p>
          <a:p>
            <a:pPr indent="0" lvl="0" marL="0" rtl="0" algn="l">
              <a:lnSpc>
                <a:spcPct val="115000"/>
              </a:lnSpc>
              <a:spcBef>
                <a:spcPts val="0"/>
              </a:spcBef>
              <a:spcAft>
                <a:spcPts val="0"/>
              </a:spcAft>
              <a:buNone/>
            </a:pPr>
            <a:r>
              <a:rPr lang="en" sz="1400"/>
              <a:t>Probability of Hamming code working = (1-p)</a:t>
            </a:r>
            <a:r>
              <a:rPr baseline="30000" lang="en" sz="1400"/>
              <a:t>7</a:t>
            </a:r>
            <a:r>
              <a:rPr lang="en" sz="1400"/>
              <a:t> + 7*p*(1-p)</a:t>
            </a:r>
            <a:r>
              <a:rPr baseline="30000" lang="en" sz="1400"/>
              <a:t>6</a:t>
            </a:r>
            <a:r>
              <a:rPr lang="en" sz="1400"/>
              <a:t> </a:t>
            </a:r>
            <a:endParaRPr sz="1400"/>
          </a:p>
        </p:txBody>
      </p:sp>
      <p:sp>
        <p:nvSpPr>
          <p:cNvPr id="870" name="Google Shape;870;p73"/>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 an error and get initial data</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4"/>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grpSp>
        <p:nvGrpSpPr>
          <p:cNvPr id="876" name="Google Shape;876;p74"/>
          <p:cNvGrpSpPr/>
          <p:nvPr/>
        </p:nvGrpSpPr>
        <p:grpSpPr>
          <a:xfrm>
            <a:off x="7293790" y="3538800"/>
            <a:ext cx="1586694" cy="1604700"/>
            <a:chOff x="7293790" y="3538800"/>
            <a:chExt cx="1586694" cy="1604700"/>
          </a:xfrm>
        </p:grpSpPr>
        <p:sp>
          <p:nvSpPr>
            <p:cNvPr id="877" name="Google Shape;877;p74"/>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74"/>
            <p:cNvGrpSpPr/>
            <p:nvPr/>
          </p:nvGrpSpPr>
          <p:grpSpPr>
            <a:xfrm rot="5400000">
              <a:off x="7818593" y="3810651"/>
              <a:ext cx="537088" cy="1586694"/>
              <a:chOff x="9900850" y="-1697575"/>
              <a:chExt cx="1023025" cy="3022275"/>
            </a:xfrm>
          </p:grpSpPr>
          <p:sp>
            <p:nvSpPr>
              <p:cNvPr id="879" name="Google Shape;879;p74"/>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4"/>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4"/>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2" name="Google Shape;882;p74"/>
          <p:cNvGrpSpPr/>
          <p:nvPr/>
        </p:nvGrpSpPr>
        <p:grpSpPr>
          <a:xfrm flipH="1">
            <a:off x="8049392" y="157981"/>
            <a:ext cx="762761" cy="763034"/>
            <a:chOff x="12117275" y="1982700"/>
            <a:chExt cx="2164475" cy="2165250"/>
          </a:xfrm>
        </p:grpSpPr>
        <p:sp>
          <p:nvSpPr>
            <p:cNvPr id="883" name="Google Shape;883;p74"/>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4"/>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4"/>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74"/>
          <p:cNvGrpSpPr/>
          <p:nvPr/>
        </p:nvGrpSpPr>
        <p:grpSpPr>
          <a:xfrm flipH="1">
            <a:off x="373728" y="206959"/>
            <a:ext cx="762727" cy="849644"/>
            <a:chOff x="5471675" y="3911838"/>
            <a:chExt cx="898700" cy="1001113"/>
          </a:xfrm>
        </p:grpSpPr>
        <p:sp>
          <p:nvSpPr>
            <p:cNvPr id="888" name="Google Shape;888;p74"/>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4"/>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74"/>
          <p:cNvSpPr txBox="1"/>
          <p:nvPr>
            <p:ph idx="1" type="subTitle"/>
          </p:nvPr>
        </p:nvSpPr>
        <p:spPr>
          <a:xfrm>
            <a:off x="1315650" y="1409200"/>
            <a:ext cx="6457200" cy="2845200"/>
          </a:xfrm>
          <a:prstGeom prst="rect">
            <a:avLst/>
          </a:prstGeom>
        </p:spPr>
        <p:txBody>
          <a:bodyPr anchorCtr="0" anchor="t" bIns="36000" lIns="36000" spcFirstLastPara="1" rIns="36000" wrap="square" tIns="108000">
            <a:noAutofit/>
          </a:bodyPr>
          <a:lstStyle/>
          <a:p>
            <a:pPr indent="0" lvl="0" marL="0" rtl="0" algn="l">
              <a:lnSpc>
                <a:spcPct val="115000"/>
              </a:lnSpc>
              <a:spcBef>
                <a:spcPts val="0"/>
              </a:spcBef>
              <a:spcAft>
                <a:spcPts val="0"/>
              </a:spcAft>
              <a:buNone/>
            </a:pPr>
            <a:r>
              <a:rPr lang="en" sz="1400"/>
              <a:t>Probability of Hamming code working = (1-p)</a:t>
            </a:r>
            <a:r>
              <a:rPr baseline="30000" lang="en" sz="1400"/>
              <a:t>7</a:t>
            </a:r>
            <a:r>
              <a:rPr lang="en" sz="1400"/>
              <a:t> + 7*p*(1-p)</a:t>
            </a:r>
            <a:r>
              <a:rPr baseline="30000" lang="en" sz="1400"/>
              <a:t>6</a:t>
            </a:r>
            <a:r>
              <a:rPr lang="en" sz="1400"/>
              <a:t>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We can compare to transmitting without Hamming code:</a:t>
            </a:r>
            <a:endParaRPr sz="1400"/>
          </a:p>
          <a:p>
            <a:pPr indent="457200" lvl="0" marL="1371600" rtl="0" algn="l">
              <a:lnSpc>
                <a:spcPct val="115000"/>
              </a:lnSpc>
              <a:spcBef>
                <a:spcPts val="0"/>
              </a:spcBef>
              <a:spcAft>
                <a:spcPts val="0"/>
              </a:spcAft>
              <a:buNone/>
            </a:pPr>
            <a:r>
              <a:rPr lang="en" sz="1400"/>
              <a:t>1	0	1	1</a:t>
            </a:r>
            <a:endParaRPr sz="1400"/>
          </a:p>
          <a:p>
            <a:pPr indent="0" lvl="0" marL="1371600" rtl="0" algn="l">
              <a:lnSpc>
                <a:spcPct val="115000"/>
              </a:lnSpc>
              <a:spcBef>
                <a:spcPts val="0"/>
              </a:spcBef>
              <a:spcAft>
                <a:spcPts val="0"/>
              </a:spcAft>
              <a:buNone/>
            </a:pPr>
            <a:r>
              <a:rPr lang="en" sz="1400"/>
              <a:t>     (1-p)*(1-p)*(1-p)*(1-p) = (1-p)</a:t>
            </a:r>
            <a:r>
              <a:rPr baseline="30000" lang="en" sz="1400"/>
              <a:t>4</a:t>
            </a:r>
            <a:r>
              <a:rPr lang="en" sz="1400"/>
              <a:t> </a:t>
            </a:r>
            <a:endParaRPr sz="1400"/>
          </a:p>
          <a:p>
            <a:pPr indent="0" lvl="0" marL="13716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1371600" rtl="0" algn="l">
              <a:lnSpc>
                <a:spcPct val="115000"/>
              </a:lnSpc>
              <a:spcBef>
                <a:spcPts val="0"/>
              </a:spcBef>
              <a:spcAft>
                <a:spcPts val="0"/>
              </a:spcAft>
              <a:buNone/>
            </a:pPr>
            <a:r>
              <a:t/>
            </a:r>
            <a:endParaRPr sz="1400"/>
          </a:p>
        </p:txBody>
      </p:sp>
      <p:sp>
        <p:nvSpPr>
          <p:cNvPr id="891" name="Google Shape;891;p74"/>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 an error and get initial data</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5"/>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grpSp>
        <p:nvGrpSpPr>
          <p:cNvPr id="897" name="Google Shape;897;p75"/>
          <p:cNvGrpSpPr/>
          <p:nvPr/>
        </p:nvGrpSpPr>
        <p:grpSpPr>
          <a:xfrm>
            <a:off x="7293790" y="3538800"/>
            <a:ext cx="1586694" cy="1604700"/>
            <a:chOff x="7293790" y="3538800"/>
            <a:chExt cx="1586694" cy="1604700"/>
          </a:xfrm>
        </p:grpSpPr>
        <p:sp>
          <p:nvSpPr>
            <p:cNvPr id="898" name="Google Shape;898;p75"/>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75"/>
            <p:cNvGrpSpPr/>
            <p:nvPr/>
          </p:nvGrpSpPr>
          <p:grpSpPr>
            <a:xfrm rot="5400000">
              <a:off x="7818593" y="3810651"/>
              <a:ext cx="537088" cy="1586694"/>
              <a:chOff x="9900850" y="-1697575"/>
              <a:chExt cx="1023025" cy="3022275"/>
            </a:xfrm>
          </p:grpSpPr>
          <p:sp>
            <p:nvSpPr>
              <p:cNvPr id="900" name="Google Shape;900;p75"/>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5"/>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5"/>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 name="Google Shape;903;p75"/>
          <p:cNvGrpSpPr/>
          <p:nvPr/>
        </p:nvGrpSpPr>
        <p:grpSpPr>
          <a:xfrm flipH="1">
            <a:off x="8049392" y="157981"/>
            <a:ext cx="762761" cy="763034"/>
            <a:chOff x="12117275" y="1982700"/>
            <a:chExt cx="2164475" cy="2165250"/>
          </a:xfrm>
        </p:grpSpPr>
        <p:sp>
          <p:nvSpPr>
            <p:cNvPr id="904" name="Google Shape;904;p75"/>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5"/>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5"/>
          <p:cNvGrpSpPr/>
          <p:nvPr/>
        </p:nvGrpSpPr>
        <p:grpSpPr>
          <a:xfrm flipH="1">
            <a:off x="373728" y="206959"/>
            <a:ext cx="762727" cy="849644"/>
            <a:chOff x="5471675" y="3911838"/>
            <a:chExt cx="898700" cy="1001113"/>
          </a:xfrm>
        </p:grpSpPr>
        <p:sp>
          <p:nvSpPr>
            <p:cNvPr id="909" name="Google Shape;909;p75"/>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75"/>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 an error and get initial data</a:t>
            </a:r>
            <a:endParaRPr b="1" sz="1600">
              <a:solidFill>
                <a:schemeClr val="dk1"/>
              </a:solidFill>
              <a:latin typeface="Albert Sans"/>
              <a:ea typeface="Albert Sans"/>
              <a:cs typeface="Albert Sans"/>
              <a:sym typeface="Albert Sans"/>
            </a:endParaRPr>
          </a:p>
        </p:txBody>
      </p:sp>
      <p:pic>
        <p:nvPicPr>
          <p:cNvPr id="912" name="Google Shape;912;p75"/>
          <p:cNvPicPr preferRelativeResize="0"/>
          <p:nvPr/>
        </p:nvPicPr>
        <p:blipFill rotWithShape="1">
          <a:blip r:embed="rId3">
            <a:alphaModFix/>
          </a:blip>
          <a:srcRect b="15151" l="5335" r="78528" t="40441"/>
          <a:stretch/>
        </p:blipFill>
        <p:spPr>
          <a:xfrm>
            <a:off x="0" y="0"/>
            <a:ext cx="9144003" cy="5143502"/>
          </a:xfrm>
          <a:prstGeom prst="rect">
            <a:avLst/>
          </a:prstGeom>
          <a:noFill/>
          <a:ln>
            <a:noFill/>
          </a:ln>
        </p:spPr>
      </p:pic>
      <p:pic>
        <p:nvPicPr>
          <p:cNvPr id="913" name="Google Shape;913;p75"/>
          <p:cNvPicPr preferRelativeResize="0"/>
          <p:nvPr/>
        </p:nvPicPr>
        <p:blipFill rotWithShape="1">
          <a:blip r:embed="rId3">
            <a:alphaModFix/>
          </a:blip>
          <a:srcRect b="1438" l="0" r="0" t="0"/>
          <a:stretch/>
        </p:blipFill>
        <p:spPr>
          <a:xfrm>
            <a:off x="898150" y="230825"/>
            <a:ext cx="7027901" cy="4643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grpSp>
        <p:nvGrpSpPr>
          <p:cNvPr id="919" name="Google Shape;919;p76"/>
          <p:cNvGrpSpPr/>
          <p:nvPr/>
        </p:nvGrpSpPr>
        <p:grpSpPr>
          <a:xfrm>
            <a:off x="7293790" y="3538800"/>
            <a:ext cx="1586694" cy="1604700"/>
            <a:chOff x="7293790" y="3538800"/>
            <a:chExt cx="1586694" cy="1604700"/>
          </a:xfrm>
        </p:grpSpPr>
        <p:sp>
          <p:nvSpPr>
            <p:cNvPr id="920" name="Google Shape;920;p76"/>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76"/>
            <p:cNvGrpSpPr/>
            <p:nvPr/>
          </p:nvGrpSpPr>
          <p:grpSpPr>
            <a:xfrm rot="5400000">
              <a:off x="7818593" y="3810651"/>
              <a:ext cx="537088" cy="1586694"/>
              <a:chOff x="9900850" y="-1697575"/>
              <a:chExt cx="1023025" cy="3022275"/>
            </a:xfrm>
          </p:grpSpPr>
          <p:sp>
            <p:nvSpPr>
              <p:cNvPr id="922" name="Google Shape;922;p76"/>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5" name="Google Shape;925;p76"/>
          <p:cNvGrpSpPr/>
          <p:nvPr/>
        </p:nvGrpSpPr>
        <p:grpSpPr>
          <a:xfrm flipH="1">
            <a:off x="8049392" y="157981"/>
            <a:ext cx="762761" cy="763034"/>
            <a:chOff x="12117275" y="1982700"/>
            <a:chExt cx="2164475" cy="2165250"/>
          </a:xfrm>
        </p:grpSpPr>
        <p:sp>
          <p:nvSpPr>
            <p:cNvPr id="926" name="Google Shape;926;p76"/>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76"/>
          <p:cNvGrpSpPr/>
          <p:nvPr/>
        </p:nvGrpSpPr>
        <p:grpSpPr>
          <a:xfrm flipH="1">
            <a:off x="373728" y="206959"/>
            <a:ext cx="762727" cy="849644"/>
            <a:chOff x="5471675" y="3911838"/>
            <a:chExt cx="898700" cy="1001113"/>
          </a:xfrm>
        </p:grpSpPr>
        <p:sp>
          <p:nvSpPr>
            <p:cNvPr id="931" name="Google Shape;931;p76"/>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76"/>
          <p:cNvSpPr txBox="1"/>
          <p:nvPr>
            <p:ph idx="1" type="subTitle"/>
          </p:nvPr>
        </p:nvSpPr>
        <p:spPr>
          <a:xfrm>
            <a:off x="981175" y="1409200"/>
            <a:ext cx="6921900" cy="2845200"/>
          </a:xfrm>
          <a:prstGeom prst="rect">
            <a:avLst/>
          </a:prstGeom>
        </p:spPr>
        <p:txBody>
          <a:bodyPr anchorCtr="0" anchor="t" bIns="36000" lIns="36000" spcFirstLastPara="1" rIns="36000" wrap="square" tIns="108000">
            <a:noAutofit/>
          </a:bodyPr>
          <a:lstStyle/>
          <a:p>
            <a:pPr indent="0" lvl="0" marL="0" rtl="0" algn="l">
              <a:lnSpc>
                <a:spcPct val="115000"/>
              </a:lnSpc>
              <a:spcBef>
                <a:spcPts val="0"/>
              </a:spcBef>
              <a:spcAft>
                <a:spcPts val="0"/>
              </a:spcAft>
              <a:buNone/>
            </a:pPr>
            <a:r>
              <a:rPr lang="en" sz="1900"/>
              <a:t>“Calculations with iron cosmic rays resulted in an event rate of </a:t>
            </a:r>
            <a:r>
              <a:rPr b="1" lang="en" sz="1900"/>
              <a:t>3.1 x 10</a:t>
            </a:r>
            <a:r>
              <a:rPr b="1" baseline="30000" lang="en" sz="1900"/>
              <a:t>-3</a:t>
            </a:r>
            <a:r>
              <a:rPr lang="en" sz="1900"/>
              <a:t> </a:t>
            </a:r>
            <a:r>
              <a:rPr b="1" lang="en" sz="1900"/>
              <a:t>per transistor per year</a:t>
            </a:r>
            <a:r>
              <a:rPr lang="en" sz="1900"/>
              <a:t>, in reasonable agreement with the observed rate of </a:t>
            </a:r>
            <a:r>
              <a:rPr b="1" lang="en" sz="1900"/>
              <a:t>1.5 x 10</a:t>
            </a:r>
            <a:r>
              <a:rPr b="1" baseline="30000" lang="en" sz="1900"/>
              <a:t>-3</a:t>
            </a:r>
            <a:r>
              <a:rPr lang="en" sz="1900"/>
              <a:t>.” </a:t>
            </a:r>
            <a:endParaRPr sz="1900"/>
          </a:p>
          <a:p>
            <a:pPr indent="0" lvl="0" marL="2743200" rtl="0" algn="l">
              <a:lnSpc>
                <a:spcPct val="115000"/>
              </a:lnSpc>
              <a:spcBef>
                <a:spcPts val="0"/>
              </a:spcBef>
              <a:spcAft>
                <a:spcPts val="0"/>
              </a:spcAft>
              <a:buNone/>
            </a:pPr>
            <a:r>
              <a:rPr lang="en" sz="1900"/>
              <a:t>(IEEE Xplore Full-Text PDF:, 2016)</a:t>
            </a:r>
            <a:endParaRPr b="1" sz="1900"/>
          </a:p>
          <a:p>
            <a:pPr indent="0" lvl="0" marL="1371600" rtl="0" algn="l">
              <a:lnSpc>
                <a:spcPct val="115000"/>
              </a:lnSpc>
              <a:spcBef>
                <a:spcPts val="0"/>
              </a:spcBef>
              <a:spcAft>
                <a:spcPts val="0"/>
              </a:spcAft>
              <a:buNone/>
            </a:pPr>
            <a:r>
              <a:t/>
            </a:r>
            <a:endParaRPr sz="1400"/>
          </a:p>
        </p:txBody>
      </p:sp>
      <p:sp>
        <p:nvSpPr>
          <p:cNvPr id="934" name="Google Shape;934;p76"/>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 an error and get initial data</a:t>
            </a:r>
            <a:endParaRPr b="1" sz="1600">
              <a:solidFill>
                <a:schemeClr val="dk1"/>
              </a:solidFill>
              <a:latin typeface="Albert Sans"/>
              <a:ea typeface="Albert Sans"/>
              <a:cs typeface="Albert Sans"/>
              <a:sym typeface="Alber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7"/>
          <p:cNvSpPr txBox="1"/>
          <p:nvPr>
            <p:ph type="title"/>
          </p:nvPr>
        </p:nvSpPr>
        <p:spPr>
          <a:xfrm>
            <a:off x="1136450" y="230825"/>
            <a:ext cx="6157500" cy="8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Hamming Code</a:t>
            </a:r>
            <a:endParaRPr/>
          </a:p>
        </p:txBody>
      </p:sp>
      <p:grpSp>
        <p:nvGrpSpPr>
          <p:cNvPr id="940" name="Google Shape;940;p77"/>
          <p:cNvGrpSpPr/>
          <p:nvPr/>
        </p:nvGrpSpPr>
        <p:grpSpPr>
          <a:xfrm>
            <a:off x="7293790" y="3538800"/>
            <a:ext cx="1586694" cy="1604700"/>
            <a:chOff x="7293790" y="3538800"/>
            <a:chExt cx="1586694" cy="1604700"/>
          </a:xfrm>
        </p:grpSpPr>
        <p:sp>
          <p:nvSpPr>
            <p:cNvPr id="941" name="Google Shape;941;p77"/>
            <p:cNvSpPr/>
            <p:nvPr/>
          </p:nvSpPr>
          <p:spPr>
            <a:xfrm flipH="1">
              <a:off x="8018275" y="3538800"/>
              <a:ext cx="862200" cy="1604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77"/>
            <p:cNvGrpSpPr/>
            <p:nvPr/>
          </p:nvGrpSpPr>
          <p:grpSpPr>
            <a:xfrm rot="5400000">
              <a:off x="7818593" y="3810651"/>
              <a:ext cx="537088" cy="1586694"/>
              <a:chOff x="9900850" y="-1697575"/>
              <a:chExt cx="1023025" cy="3022275"/>
            </a:xfrm>
          </p:grpSpPr>
          <p:sp>
            <p:nvSpPr>
              <p:cNvPr id="943" name="Google Shape;943;p77"/>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7"/>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7"/>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6" name="Google Shape;946;p77"/>
          <p:cNvGrpSpPr/>
          <p:nvPr/>
        </p:nvGrpSpPr>
        <p:grpSpPr>
          <a:xfrm flipH="1">
            <a:off x="8049392" y="157981"/>
            <a:ext cx="762761" cy="763034"/>
            <a:chOff x="12117275" y="1982700"/>
            <a:chExt cx="2164475" cy="2165250"/>
          </a:xfrm>
        </p:grpSpPr>
        <p:sp>
          <p:nvSpPr>
            <p:cNvPr id="947" name="Google Shape;947;p77"/>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7"/>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7"/>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7"/>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7"/>
          <p:cNvGrpSpPr/>
          <p:nvPr/>
        </p:nvGrpSpPr>
        <p:grpSpPr>
          <a:xfrm flipH="1">
            <a:off x="373728" y="206959"/>
            <a:ext cx="762727" cy="849644"/>
            <a:chOff x="5471675" y="3911838"/>
            <a:chExt cx="898700" cy="1001113"/>
          </a:xfrm>
        </p:grpSpPr>
        <p:sp>
          <p:nvSpPr>
            <p:cNvPr id="952" name="Google Shape;952;p77"/>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7"/>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77"/>
          <p:cNvSpPr txBox="1"/>
          <p:nvPr/>
        </p:nvSpPr>
        <p:spPr>
          <a:xfrm>
            <a:off x="840475" y="949563"/>
            <a:ext cx="770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Goal: Model the probability </a:t>
            </a:r>
            <a:r>
              <a:rPr b="1" lang="en" sz="1600">
                <a:solidFill>
                  <a:schemeClr val="dk1"/>
                </a:solidFill>
                <a:latin typeface="Albert Sans"/>
                <a:ea typeface="Albert Sans"/>
                <a:cs typeface="Albert Sans"/>
                <a:sym typeface="Albert Sans"/>
              </a:rPr>
              <a:t>can correct an error and get initial data</a:t>
            </a:r>
            <a:endParaRPr b="1" sz="1600">
              <a:solidFill>
                <a:schemeClr val="dk1"/>
              </a:solidFill>
              <a:latin typeface="Albert Sans"/>
              <a:ea typeface="Albert Sans"/>
              <a:cs typeface="Albert Sans"/>
              <a:sym typeface="Albert Sans"/>
            </a:endParaRPr>
          </a:p>
        </p:txBody>
      </p:sp>
      <p:pic>
        <p:nvPicPr>
          <p:cNvPr id="955" name="Google Shape;955;p77"/>
          <p:cNvPicPr preferRelativeResize="0"/>
          <p:nvPr/>
        </p:nvPicPr>
        <p:blipFill rotWithShape="1">
          <a:blip r:embed="rId3">
            <a:alphaModFix/>
          </a:blip>
          <a:srcRect b="15151" l="5335" r="78528" t="40441"/>
          <a:stretch/>
        </p:blipFill>
        <p:spPr>
          <a:xfrm>
            <a:off x="0" y="0"/>
            <a:ext cx="9144003" cy="5143502"/>
          </a:xfrm>
          <a:prstGeom prst="rect">
            <a:avLst/>
          </a:prstGeom>
          <a:noFill/>
          <a:ln>
            <a:noFill/>
          </a:ln>
        </p:spPr>
      </p:pic>
      <p:pic>
        <p:nvPicPr>
          <p:cNvPr id="956" name="Google Shape;956;p77"/>
          <p:cNvPicPr preferRelativeResize="0"/>
          <p:nvPr/>
        </p:nvPicPr>
        <p:blipFill>
          <a:blip r:embed="rId4">
            <a:alphaModFix/>
          </a:blip>
          <a:stretch>
            <a:fillRect/>
          </a:stretch>
        </p:blipFill>
        <p:spPr>
          <a:xfrm>
            <a:off x="1029125" y="157975"/>
            <a:ext cx="6780549" cy="46682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8"/>
          <p:cNvSpPr txBox="1"/>
          <p:nvPr>
            <p:ph type="title"/>
          </p:nvPr>
        </p:nvSpPr>
        <p:spPr>
          <a:xfrm>
            <a:off x="671925" y="306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Hamming Code</a:t>
            </a:r>
            <a:endParaRPr/>
          </a:p>
        </p:txBody>
      </p:sp>
      <p:sp>
        <p:nvSpPr>
          <p:cNvPr id="962" name="Google Shape;962;p78"/>
          <p:cNvSpPr txBox="1"/>
          <p:nvPr/>
        </p:nvSpPr>
        <p:spPr>
          <a:xfrm>
            <a:off x="324750" y="1220775"/>
            <a:ext cx="4052700" cy="21399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An error-correcting technique that detects and corrects single-bit errors by adding parity bits to data bits. It is particularly useful in environments where single-bit errors are common but multi-bit errors are rare.</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grpSp>
        <p:nvGrpSpPr>
          <p:cNvPr id="963" name="Google Shape;963;p78"/>
          <p:cNvGrpSpPr/>
          <p:nvPr/>
        </p:nvGrpSpPr>
        <p:grpSpPr>
          <a:xfrm flipH="1">
            <a:off x="8049415" y="168084"/>
            <a:ext cx="762727" cy="849644"/>
            <a:chOff x="5471675" y="3911838"/>
            <a:chExt cx="898700" cy="1001113"/>
          </a:xfrm>
        </p:grpSpPr>
        <p:sp>
          <p:nvSpPr>
            <p:cNvPr id="964" name="Google Shape;964;p78"/>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78"/>
          <p:cNvGrpSpPr/>
          <p:nvPr/>
        </p:nvGrpSpPr>
        <p:grpSpPr>
          <a:xfrm>
            <a:off x="7679600" y="3428700"/>
            <a:ext cx="1270133" cy="1714800"/>
            <a:chOff x="7679600" y="3428700"/>
            <a:chExt cx="1270133" cy="1714800"/>
          </a:xfrm>
        </p:grpSpPr>
        <p:sp>
          <p:nvSpPr>
            <p:cNvPr id="967" name="Google Shape;967;p78"/>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78"/>
            <p:cNvGrpSpPr/>
            <p:nvPr/>
          </p:nvGrpSpPr>
          <p:grpSpPr>
            <a:xfrm flipH="1">
              <a:off x="7679600" y="4016056"/>
              <a:ext cx="762761" cy="763034"/>
              <a:chOff x="12117275" y="1982700"/>
              <a:chExt cx="2164475" cy="2165250"/>
            </a:xfrm>
          </p:grpSpPr>
          <p:sp>
            <p:nvSpPr>
              <p:cNvPr id="969" name="Google Shape;969;p78"/>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8"/>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8"/>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8"/>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73" name="Google Shape;973;p78"/>
          <p:cNvPicPr preferRelativeResize="0"/>
          <p:nvPr/>
        </p:nvPicPr>
        <p:blipFill>
          <a:blip r:embed="rId3">
            <a:alphaModFix/>
          </a:blip>
          <a:stretch>
            <a:fillRect/>
          </a:stretch>
        </p:blipFill>
        <p:spPr>
          <a:xfrm>
            <a:off x="5305050" y="995838"/>
            <a:ext cx="2917250" cy="2316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9"/>
          <p:cNvSpPr txBox="1"/>
          <p:nvPr>
            <p:ph type="title"/>
          </p:nvPr>
        </p:nvSpPr>
        <p:spPr>
          <a:xfrm>
            <a:off x="716550" y="415275"/>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a:t>
            </a:r>
            <a:endParaRPr/>
          </a:p>
        </p:txBody>
      </p:sp>
      <p:sp>
        <p:nvSpPr>
          <p:cNvPr id="979" name="Google Shape;979;p79"/>
          <p:cNvSpPr txBox="1"/>
          <p:nvPr>
            <p:ph idx="1" type="subTitle"/>
          </p:nvPr>
        </p:nvSpPr>
        <p:spPr>
          <a:xfrm>
            <a:off x="4286875" y="1715250"/>
            <a:ext cx="3293400" cy="1713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000000"/>
                </a:solidFill>
                <a:latin typeface="Archivo"/>
                <a:ea typeface="Archivo"/>
                <a:cs typeface="Archivo"/>
                <a:sym typeface="Archivo"/>
              </a:rPr>
              <a:t>The use of parity bits allows the identification and correction of errors with minimal redundancy.</a:t>
            </a:r>
            <a:endParaRPr sz="1800">
              <a:latin typeface="Archivo"/>
              <a:ea typeface="Archivo"/>
              <a:cs typeface="Archivo"/>
              <a:sym typeface="Archivo"/>
            </a:endParaRPr>
          </a:p>
        </p:txBody>
      </p:sp>
      <p:sp>
        <p:nvSpPr>
          <p:cNvPr id="980" name="Google Shape;980;p79"/>
          <p:cNvSpPr txBox="1"/>
          <p:nvPr>
            <p:ph idx="2" type="subTitle"/>
          </p:nvPr>
        </p:nvSpPr>
        <p:spPr>
          <a:xfrm>
            <a:off x="720000" y="1715250"/>
            <a:ext cx="3293400" cy="1713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000000"/>
                </a:solidFill>
                <a:latin typeface="Archivo"/>
                <a:ea typeface="Archivo"/>
                <a:cs typeface="Archivo"/>
                <a:sym typeface="Archivo"/>
              </a:rPr>
              <a:t>Hamming codes are effective at detecting and correcting single-bit errors, providing an efficient error-correcting method.</a:t>
            </a:r>
            <a:endParaRPr sz="1800">
              <a:solidFill>
                <a:srgbClr val="000000"/>
              </a:solidFill>
              <a:latin typeface="Archivo"/>
              <a:ea typeface="Archivo"/>
              <a:cs typeface="Archivo"/>
              <a:sym typeface="Archivo"/>
            </a:endParaRPr>
          </a:p>
          <a:p>
            <a:pPr indent="0" lvl="0" marL="0" rtl="0" algn="l">
              <a:spcBef>
                <a:spcPts val="0"/>
              </a:spcBef>
              <a:spcAft>
                <a:spcPts val="1000"/>
              </a:spcAft>
              <a:buNone/>
            </a:pPr>
            <a:r>
              <a:t/>
            </a:r>
            <a:endParaRPr sz="1800">
              <a:latin typeface="Archivo"/>
              <a:ea typeface="Archivo"/>
              <a:cs typeface="Archivo"/>
              <a:sym typeface="Archiv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0"/>
          <p:cNvSpPr txBox="1"/>
          <p:nvPr>
            <p:ph type="title"/>
          </p:nvPr>
        </p:nvSpPr>
        <p:spPr>
          <a:xfrm>
            <a:off x="716550" y="415275"/>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986" name="Google Shape;986;p80"/>
          <p:cNvSpPr txBox="1"/>
          <p:nvPr>
            <p:ph idx="1" type="subTitle"/>
          </p:nvPr>
        </p:nvSpPr>
        <p:spPr>
          <a:xfrm>
            <a:off x="4286875" y="1358075"/>
            <a:ext cx="3811500" cy="2070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a:solidFill>
                  <a:srgbClr val="000000"/>
                </a:solidFill>
                <a:latin typeface="Archivo"/>
                <a:ea typeface="Archivo"/>
                <a:cs typeface="Archivo"/>
                <a:sym typeface="Archivo"/>
              </a:rPr>
              <a:t>More complex to implement than simple repetition codes, requiring specific calculations for parity bit placement and error detection.</a:t>
            </a:r>
            <a:endParaRPr>
              <a:solidFill>
                <a:srgbClr val="000000"/>
              </a:solidFill>
              <a:latin typeface="Archivo"/>
              <a:ea typeface="Archivo"/>
              <a:cs typeface="Archivo"/>
              <a:sym typeface="Archivo"/>
            </a:endParaRPr>
          </a:p>
          <a:p>
            <a:pPr indent="0" lvl="0" marL="0" rtl="0" algn="l">
              <a:lnSpc>
                <a:spcPct val="90000"/>
              </a:lnSpc>
              <a:spcBef>
                <a:spcPts val="1000"/>
              </a:spcBef>
              <a:spcAft>
                <a:spcPts val="0"/>
              </a:spcAft>
              <a:buNone/>
            </a:pPr>
            <a:r>
              <a:t/>
            </a:r>
            <a:endParaRPr>
              <a:solidFill>
                <a:srgbClr val="000000"/>
              </a:solidFill>
              <a:latin typeface="Archivo"/>
              <a:ea typeface="Archivo"/>
              <a:cs typeface="Archivo"/>
              <a:sym typeface="Archivo"/>
            </a:endParaRPr>
          </a:p>
          <a:p>
            <a:pPr indent="0" lvl="0" marL="0" rtl="0" algn="l">
              <a:spcBef>
                <a:spcPts val="0"/>
              </a:spcBef>
              <a:spcAft>
                <a:spcPts val="0"/>
              </a:spcAft>
              <a:buNone/>
            </a:pPr>
            <a:r>
              <a:t/>
            </a:r>
            <a:endParaRPr>
              <a:latin typeface="Archivo"/>
              <a:ea typeface="Archivo"/>
              <a:cs typeface="Archivo"/>
              <a:sym typeface="Archivo"/>
            </a:endParaRPr>
          </a:p>
        </p:txBody>
      </p:sp>
      <p:sp>
        <p:nvSpPr>
          <p:cNvPr id="987" name="Google Shape;987;p80"/>
          <p:cNvSpPr txBox="1"/>
          <p:nvPr>
            <p:ph idx="2" type="subTitle"/>
          </p:nvPr>
        </p:nvSpPr>
        <p:spPr>
          <a:xfrm>
            <a:off x="198425" y="1358075"/>
            <a:ext cx="3811500" cy="20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
              <a:solidFill>
                <a:srgbClr val="000000"/>
              </a:solidFill>
              <a:latin typeface="Archivo"/>
              <a:ea typeface="Archivo"/>
              <a:cs typeface="Archivo"/>
              <a:sym typeface="Archivo"/>
            </a:endParaRPr>
          </a:p>
          <a:p>
            <a:pPr indent="0" lvl="0" marL="0" rtl="0" algn="l">
              <a:spcBef>
                <a:spcPts val="1000"/>
              </a:spcBef>
              <a:spcAft>
                <a:spcPts val="0"/>
              </a:spcAft>
              <a:buNone/>
            </a:pPr>
            <a:r>
              <a:rPr lang="en">
                <a:solidFill>
                  <a:srgbClr val="000000"/>
                </a:solidFill>
                <a:latin typeface="Archivo"/>
                <a:ea typeface="Archivo"/>
                <a:cs typeface="Archivo"/>
                <a:sym typeface="Archivo"/>
              </a:rPr>
              <a:t>Primarily limited to correcting only single-bit errors, meaning they cannot handle multiple-bit errors effectively.</a:t>
            </a:r>
            <a:endParaRPr>
              <a:solidFill>
                <a:srgbClr val="000000"/>
              </a:solidFill>
              <a:latin typeface="Archivo"/>
              <a:ea typeface="Archivo"/>
              <a:cs typeface="Archivo"/>
              <a:sym typeface="Archivo"/>
            </a:endParaRPr>
          </a:p>
          <a:p>
            <a:pPr indent="0" lvl="0" marL="0" rtl="0" algn="l">
              <a:spcBef>
                <a:spcPts val="1000"/>
              </a:spcBef>
              <a:spcAft>
                <a:spcPts val="1000"/>
              </a:spcAft>
              <a:buNone/>
            </a:pPr>
            <a:r>
              <a:t/>
            </a:r>
            <a:endParaRPr>
              <a:solidFill>
                <a:srgbClr val="000000"/>
              </a:solidFill>
              <a:latin typeface="Archivo"/>
              <a:ea typeface="Archivo"/>
              <a:cs typeface="Archivo"/>
              <a:sym typeface="Archiv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1"/>
          <p:cNvSpPr txBox="1"/>
          <p:nvPr>
            <p:ph type="title"/>
          </p:nvPr>
        </p:nvSpPr>
        <p:spPr>
          <a:xfrm>
            <a:off x="671925" y="306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Code</a:t>
            </a:r>
            <a:endParaRPr/>
          </a:p>
        </p:txBody>
      </p:sp>
      <p:sp>
        <p:nvSpPr>
          <p:cNvPr id="993" name="Google Shape;993;p81"/>
          <p:cNvSpPr txBox="1"/>
          <p:nvPr/>
        </p:nvSpPr>
        <p:spPr>
          <a:xfrm>
            <a:off x="321400" y="1330425"/>
            <a:ext cx="4677600" cy="26073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2A47"/>
                </a:solidFill>
                <a:latin typeface="Albert Sans"/>
                <a:ea typeface="Albert Sans"/>
                <a:cs typeface="Albert Sans"/>
                <a:sym typeface="Albert Sans"/>
              </a:rPr>
              <a:t>A simple error detection and correction technique where each bit of data is transmitted multiple times. The idea behind this method is to ensure that even if some bits are corrupted during transmission, the receiver can use the repeated bits to identify and correct the errors.</a:t>
            </a:r>
            <a:endParaRPr>
              <a:solidFill>
                <a:srgbClr val="0E2A47"/>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rgbClr val="0E2A47"/>
              </a:solidFill>
              <a:latin typeface="Albert Sans"/>
              <a:ea typeface="Albert Sans"/>
              <a:cs typeface="Albert Sans"/>
              <a:sym typeface="Albert Sans"/>
            </a:endParaRPr>
          </a:p>
        </p:txBody>
      </p:sp>
      <p:grpSp>
        <p:nvGrpSpPr>
          <p:cNvPr id="994" name="Google Shape;994;p81"/>
          <p:cNvGrpSpPr/>
          <p:nvPr/>
        </p:nvGrpSpPr>
        <p:grpSpPr>
          <a:xfrm flipH="1">
            <a:off x="8049415" y="168084"/>
            <a:ext cx="762727" cy="849644"/>
            <a:chOff x="5471675" y="3911838"/>
            <a:chExt cx="898700" cy="1001113"/>
          </a:xfrm>
        </p:grpSpPr>
        <p:sp>
          <p:nvSpPr>
            <p:cNvPr id="995" name="Google Shape;995;p81"/>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1"/>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81"/>
          <p:cNvGrpSpPr/>
          <p:nvPr/>
        </p:nvGrpSpPr>
        <p:grpSpPr>
          <a:xfrm>
            <a:off x="7679600" y="3428700"/>
            <a:ext cx="1270133" cy="1714800"/>
            <a:chOff x="7679600" y="3428700"/>
            <a:chExt cx="1270133" cy="1714800"/>
          </a:xfrm>
        </p:grpSpPr>
        <p:sp>
          <p:nvSpPr>
            <p:cNvPr id="998" name="Google Shape;998;p81"/>
            <p:cNvSpPr/>
            <p:nvPr/>
          </p:nvSpPr>
          <p:spPr>
            <a:xfrm>
              <a:off x="8087533" y="3428700"/>
              <a:ext cx="862200" cy="1714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81"/>
            <p:cNvGrpSpPr/>
            <p:nvPr/>
          </p:nvGrpSpPr>
          <p:grpSpPr>
            <a:xfrm flipH="1">
              <a:off x="7679600" y="4016056"/>
              <a:ext cx="762761" cy="763034"/>
              <a:chOff x="12117275" y="1982700"/>
              <a:chExt cx="2164475" cy="2165250"/>
            </a:xfrm>
          </p:grpSpPr>
          <p:sp>
            <p:nvSpPr>
              <p:cNvPr id="1000" name="Google Shape;1000;p81"/>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1"/>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1"/>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1"/>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2"/>
          <p:cNvSpPr txBox="1"/>
          <p:nvPr>
            <p:ph type="title"/>
          </p:nvPr>
        </p:nvSpPr>
        <p:spPr>
          <a:xfrm>
            <a:off x="716550" y="415275"/>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a:t>
            </a:r>
            <a:endParaRPr/>
          </a:p>
        </p:txBody>
      </p:sp>
      <p:sp>
        <p:nvSpPr>
          <p:cNvPr id="1009" name="Google Shape;1009;p82"/>
          <p:cNvSpPr txBox="1"/>
          <p:nvPr>
            <p:ph idx="1" type="subTitle"/>
          </p:nvPr>
        </p:nvSpPr>
        <p:spPr>
          <a:xfrm>
            <a:off x="4286875" y="1715250"/>
            <a:ext cx="3293400" cy="1713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000000"/>
                </a:solidFill>
                <a:latin typeface="Archivo"/>
                <a:ea typeface="Archivo"/>
                <a:cs typeface="Archivo"/>
                <a:sym typeface="Archivo"/>
              </a:rPr>
              <a:t>In environments where noise is minimal, the (3,1) repetition code is highly reliable because the likelihood of all three bits being corrupted is low.</a:t>
            </a:r>
            <a:endParaRPr sz="1800">
              <a:solidFill>
                <a:srgbClr val="000000"/>
              </a:solidFill>
              <a:latin typeface="Archivo"/>
              <a:ea typeface="Archivo"/>
              <a:cs typeface="Archivo"/>
              <a:sym typeface="Archivo"/>
            </a:endParaRPr>
          </a:p>
          <a:p>
            <a:pPr indent="0" lvl="0" marL="0" rtl="0" algn="l">
              <a:spcBef>
                <a:spcPts val="0"/>
              </a:spcBef>
              <a:spcAft>
                <a:spcPts val="0"/>
              </a:spcAft>
              <a:buNone/>
            </a:pPr>
            <a:r>
              <a:t/>
            </a:r>
            <a:endParaRPr sz="1800">
              <a:latin typeface="Archivo"/>
              <a:ea typeface="Archivo"/>
              <a:cs typeface="Archivo"/>
              <a:sym typeface="Archivo"/>
            </a:endParaRPr>
          </a:p>
        </p:txBody>
      </p:sp>
      <p:sp>
        <p:nvSpPr>
          <p:cNvPr id="1010" name="Google Shape;1010;p82"/>
          <p:cNvSpPr txBox="1"/>
          <p:nvPr>
            <p:ph idx="2" type="subTitle"/>
          </p:nvPr>
        </p:nvSpPr>
        <p:spPr>
          <a:xfrm>
            <a:off x="720000" y="1715250"/>
            <a:ext cx="3293400" cy="1713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000000"/>
                </a:solidFill>
                <a:latin typeface="Archivo"/>
                <a:ea typeface="Archivo"/>
                <a:cs typeface="Archivo"/>
                <a:sym typeface="Archivo"/>
              </a:rPr>
              <a:t>One of the biggest advantages of the (3,1) code is its simplicity. It's straightforward to implement, as it requires only the replication of bits.</a:t>
            </a:r>
            <a:endParaRPr sz="1800">
              <a:solidFill>
                <a:srgbClr val="000000"/>
              </a:solidFill>
              <a:latin typeface="Archivo"/>
              <a:ea typeface="Archivo"/>
              <a:cs typeface="Archivo"/>
              <a:sym typeface="Archivo"/>
            </a:endParaRPr>
          </a:p>
          <a:p>
            <a:pPr indent="0" lvl="0" marL="0" rtl="0" algn="l">
              <a:spcBef>
                <a:spcPts val="0"/>
              </a:spcBef>
              <a:spcAft>
                <a:spcPts val="1000"/>
              </a:spcAft>
              <a:buNone/>
            </a:pPr>
            <a:r>
              <a:t/>
            </a:r>
            <a:endParaRPr sz="1800">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608675" y="995366"/>
            <a:ext cx="59268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Satellite Transmissions</a:t>
            </a:r>
            <a:endParaRPr/>
          </a:p>
        </p:txBody>
      </p:sp>
      <p:sp>
        <p:nvSpPr>
          <p:cNvPr id="352" name="Google Shape;352;p38"/>
          <p:cNvSpPr txBox="1"/>
          <p:nvPr>
            <p:ph idx="1" type="subTitle"/>
          </p:nvPr>
        </p:nvSpPr>
        <p:spPr>
          <a:xfrm>
            <a:off x="4624500" y="1476775"/>
            <a:ext cx="3726600" cy="270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transmitting </a:t>
            </a:r>
            <a:r>
              <a:rPr b="1" lang="en">
                <a:highlight>
                  <a:srgbClr val="EAD1DC"/>
                </a:highlight>
              </a:rPr>
              <a:t>satellite images</a:t>
            </a:r>
            <a:r>
              <a:rPr lang="en">
                <a:highlight>
                  <a:schemeClr val="accent1"/>
                </a:highlight>
              </a:rPr>
              <a:t> </a:t>
            </a:r>
            <a:r>
              <a:rPr lang="en"/>
              <a:t>across MILES, bits are bound to be </a:t>
            </a:r>
            <a:r>
              <a:rPr b="1" lang="en">
                <a:highlight>
                  <a:srgbClr val="EAD1DC"/>
                </a:highlight>
              </a:rPr>
              <a:t>randomly flipped</a:t>
            </a:r>
            <a:r>
              <a:rPr lang="en">
                <a:highlight>
                  <a:srgbClr val="EAD1DC"/>
                </a:highlight>
              </a:rPr>
              <a:t> by </a:t>
            </a:r>
            <a:r>
              <a:rPr b="1" lang="en">
                <a:highlight>
                  <a:srgbClr val="EAD1DC"/>
                </a:highlight>
              </a:rPr>
              <a:t>interference</a:t>
            </a:r>
            <a:r>
              <a:rPr lang="en">
                <a:highlight>
                  <a:srgbClr val="EAD1DC"/>
                </a:highlight>
              </a:rPr>
              <a:t> </a:t>
            </a:r>
            <a:r>
              <a:rPr lang="en"/>
              <a:t>(electromagnetic waves).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For images being used for scientific discovery and analysis, it’s important to ensure </a:t>
            </a:r>
            <a:r>
              <a:rPr b="1" lang="en">
                <a:highlight>
                  <a:srgbClr val="EAD1DC"/>
                </a:highlight>
              </a:rPr>
              <a:t>high accuracy and clarity</a:t>
            </a:r>
            <a:endParaRPr b="1">
              <a:highlight>
                <a:srgbClr val="EAD1DC"/>
              </a:highlight>
            </a:endParaRPr>
          </a:p>
        </p:txBody>
      </p:sp>
      <p:grpSp>
        <p:nvGrpSpPr>
          <p:cNvPr id="353" name="Google Shape;353;p38"/>
          <p:cNvGrpSpPr/>
          <p:nvPr/>
        </p:nvGrpSpPr>
        <p:grpSpPr>
          <a:xfrm>
            <a:off x="8049421" y="4179184"/>
            <a:ext cx="762727" cy="697244"/>
            <a:chOff x="5471675" y="3911838"/>
            <a:chExt cx="898700" cy="821544"/>
          </a:xfrm>
        </p:grpSpPr>
        <p:sp>
          <p:nvSpPr>
            <p:cNvPr id="354" name="Google Shape;354;p38"/>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6049375" y="4412381"/>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8"/>
          <p:cNvGrpSpPr/>
          <p:nvPr/>
        </p:nvGrpSpPr>
        <p:grpSpPr>
          <a:xfrm>
            <a:off x="228600" y="-42169"/>
            <a:ext cx="862200" cy="2572039"/>
            <a:chOff x="228600" y="-42169"/>
            <a:chExt cx="862200" cy="2572039"/>
          </a:xfrm>
        </p:grpSpPr>
        <p:sp>
          <p:nvSpPr>
            <p:cNvPr id="357" name="Google Shape;357;p38"/>
            <p:cNvSpPr/>
            <p:nvPr/>
          </p:nvSpPr>
          <p:spPr>
            <a:xfrm flipH="1" rot="10800000">
              <a:off x="228600" y="-42169"/>
              <a:ext cx="862200" cy="144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8"/>
            <p:cNvGrpSpPr/>
            <p:nvPr/>
          </p:nvGrpSpPr>
          <p:grpSpPr>
            <a:xfrm rot="10800000">
              <a:off x="228606" y="943176"/>
              <a:ext cx="537088" cy="1586694"/>
              <a:chOff x="9900850" y="-1697575"/>
              <a:chExt cx="1023025" cy="3022275"/>
            </a:xfrm>
          </p:grpSpPr>
          <p:sp>
            <p:nvSpPr>
              <p:cNvPr id="359" name="Google Shape;359;p38"/>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62" name="Google Shape;362;p38"/>
          <p:cNvPicPr preferRelativeResize="0"/>
          <p:nvPr/>
        </p:nvPicPr>
        <p:blipFill>
          <a:blip r:embed="rId3">
            <a:alphaModFix/>
          </a:blip>
          <a:stretch>
            <a:fillRect/>
          </a:stretch>
        </p:blipFill>
        <p:spPr>
          <a:xfrm>
            <a:off x="1492275" y="1541948"/>
            <a:ext cx="2572050" cy="2572050"/>
          </a:xfrm>
          <a:prstGeom prst="rect">
            <a:avLst/>
          </a:prstGeom>
          <a:noFill/>
          <a:ln>
            <a:noFill/>
          </a:ln>
        </p:spPr>
      </p:pic>
      <p:pic>
        <p:nvPicPr>
          <p:cNvPr id="363" name="Google Shape;363;p38"/>
          <p:cNvPicPr preferRelativeResize="0"/>
          <p:nvPr/>
        </p:nvPicPr>
        <p:blipFill>
          <a:blip r:embed="rId4">
            <a:alphaModFix/>
          </a:blip>
          <a:stretch>
            <a:fillRect/>
          </a:stretch>
        </p:blipFill>
        <p:spPr>
          <a:xfrm>
            <a:off x="1479550" y="1476775"/>
            <a:ext cx="2702400" cy="2702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3"/>
          <p:cNvSpPr txBox="1"/>
          <p:nvPr>
            <p:ph type="title"/>
          </p:nvPr>
        </p:nvSpPr>
        <p:spPr>
          <a:xfrm>
            <a:off x="716550" y="415275"/>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016" name="Google Shape;1016;p83"/>
          <p:cNvSpPr txBox="1"/>
          <p:nvPr>
            <p:ph idx="1" type="subTitle"/>
          </p:nvPr>
        </p:nvSpPr>
        <p:spPr>
          <a:xfrm>
            <a:off x="4286875" y="1358075"/>
            <a:ext cx="3811500" cy="2070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a:solidFill>
                  <a:srgbClr val="000000"/>
                </a:solidFill>
                <a:latin typeface="Archivo"/>
                <a:ea typeface="Archivo"/>
                <a:cs typeface="Archivo"/>
                <a:sym typeface="Archivo"/>
              </a:rPr>
              <a:t>While effective in low noise environments, its performance drops significantly as the noise level increases. In high noise environments, the probability that two out of three bits are corrupted increases, leading to incorrect decoding.</a:t>
            </a:r>
            <a:endParaRPr>
              <a:solidFill>
                <a:srgbClr val="000000"/>
              </a:solidFill>
              <a:latin typeface="Archivo"/>
              <a:ea typeface="Archivo"/>
              <a:cs typeface="Archivo"/>
              <a:sym typeface="Archivo"/>
            </a:endParaRPr>
          </a:p>
          <a:p>
            <a:pPr indent="0" lvl="0" marL="0" rtl="0" algn="l">
              <a:lnSpc>
                <a:spcPct val="90000"/>
              </a:lnSpc>
              <a:spcBef>
                <a:spcPts val="1000"/>
              </a:spcBef>
              <a:spcAft>
                <a:spcPts val="0"/>
              </a:spcAft>
              <a:buNone/>
            </a:pPr>
            <a:r>
              <a:t/>
            </a:r>
            <a:endParaRPr>
              <a:solidFill>
                <a:srgbClr val="000000"/>
              </a:solidFill>
              <a:latin typeface="Archivo"/>
              <a:ea typeface="Archivo"/>
              <a:cs typeface="Archivo"/>
              <a:sym typeface="Archivo"/>
            </a:endParaRPr>
          </a:p>
          <a:p>
            <a:pPr indent="0" lvl="0" marL="0" rtl="0" algn="l">
              <a:spcBef>
                <a:spcPts val="0"/>
              </a:spcBef>
              <a:spcAft>
                <a:spcPts val="0"/>
              </a:spcAft>
              <a:buNone/>
            </a:pPr>
            <a:r>
              <a:t/>
            </a:r>
            <a:endParaRPr>
              <a:latin typeface="Archivo"/>
              <a:ea typeface="Archivo"/>
              <a:cs typeface="Archivo"/>
              <a:sym typeface="Archivo"/>
            </a:endParaRPr>
          </a:p>
        </p:txBody>
      </p:sp>
      <p:sp>
        <p:nvSpPr>
          <p:cNvPr id="1017" name="Google Shape;1017;p83"/>
          <p:cNvSpPr txBox="1"/>
          <p:nvPr>
            <p:ph idx="2" type="subTitle"/>
          </p:nvPr>
        </p:nvSpPr>
        <p:spPr>
          <a:xfrm>
            <a:off x="198425" y="1358075"/>
            <a:ext cx="3811500" cy="20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
              <a:solidFill>
                <a:srgbClr val="000000"/>
              </a:solidFill>
              <a:latin typeface="Archivo"/>
              <a:ea typeface="Archivo"/>
              <a:cs typeface="Archivo"/>
              <a:sym typeface="Archivo"/>
            </a:endParaRPr>
          </a:p>
          <a:p>
            <a:pPr indent="0" lvl="0" marL="0" rtl="0" algn="l">
              <a:spcBef>
                <a:spcPts val="1000"/>
              </a:spcBef>
              <a:spcAft>
                <a:spcPts val="0"/>
              </a:spcAft>
              <a:buNone/>
            </a:pPr>
            <a:r>
              <a:rPr lang="en">
                <a:solidFill>
                  <a:srgbClr val="000000"/>
                </a:solidFill>
                <a:latin typeface="Archivo"/>
                <a:ea typeface="Archivo"/>
                <a:cs typeface="Archivo"/>
                <a:sym typeface="Archivo"/>
              </a:rPr>
              <a:t>For every bit of original data, we now send three bits, which could be inefficient compared to more complex codes that use less redundancy.</a:t>
            </a:r>
            <a:endParaRPr>
              <a:solidFill>
                <a:srgbClr val="000000"/>
              </a:solidFill>
              <a:latin typeface="Archivo"/>
              <a:ea typeface="Archivo"/>
              <a:cs typeface="Archivo"/>
              <a:sym typeface="Archivo"/>
            </a:endParaRPr>
          </a:p>
          <a:p>
            <a:pPr indent="0" lvl="0" marL="0" rtl="0" algn="l">
              <a:spcBef>
                <a:spcPts val="1000"/>
              </a:spcBef>
              <a:spcAft>
                <a:spcPts val="1000"/>
              </a:spcAft>
              <a:buNone/>
            </a:pPr>
            <a:r>
              <a:t/>
            </a:r>
            <a:endParaRPr>
              <a:solidFill>
                <a:srgbClr val="000000"/>
              </a:solidFill>
              <a:latin typeface="Archivo"/>
              <a:ea typeface="Archivo"/>
              <a:cs typeface="Archivo"/>
              <a:sym typeface="Archivo"/>
            </a:endParaRPr>
          </a:p>
        </p:txBody>
      </p:sp>
      <p:pic>
        <p:nvPicPr>
          <p:cNvPr id="1018" name="Google Shape;1018;p83"/>
          <p:cNvPicPr preferRelativeResize="0"/>
          <p:nvPr/>
        </p:nvPicPr>
        <p:blipFill>
          <a:blip r:embed="rId3">
            <a:alphaModFix/>
          </a:blip>
          <a:stretch>
            <a:fillRect/>
          </a:stretch>
        </p:blipFill>
        <p:spPr>
          <a:xfrm>
            <a:off x="4797250" y="3428375"/>
            <a:ext cx="5595926" cy="1777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4"/>
          <p:cNvSpPr txBox="1"/>
          <p:nvPr>
            <p:ph type="title"/>
          </p:nvPr>
        </p:nvSpPr>
        <p:spPr>
          <a:xfrm>
            <a:off x="873875" y="1854425"/>
            <a:ext cx="63270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1024" name="Google Shape;1024;p84"/>
          <p:cNvGrpSpPr/>
          <p:nvPr/>
        </p:nvGrpSpPr>
        <p:grpSpPr>
          <a:xfrm flipH="1">
            <a:off x="6043678" y="1722584"/>
            <a:ext cx="762727" cy="849644"/>
            <a:chOff x="5471675" y="3911838"/>
            <a:chExt cx="898700" cy="1001113"/>
          </a:xfrm>
        </p:grpSpPr>
        <p:sp>
          <p:nvSpPr>
            <p:cNvPr id="1025" name="Google Shape;1025;p84"/>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4"/>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84"/>
          <p:cNvGrpSpPr/>
          <p:nvPr/>
        </p:nvGrpSpPr>
        <p:grpSpPr>
          <a:xfrm>
            <a:off x="7499022" y="668226"/>
            <a:ext cx="1348353" cy="4661599"/>
            <a:chOff x="7499022" y="668226"/>
            <a:chExt cx="1348353" cy="4661599"/>
          </a:xfrm>
        </p:grpSpPr>
        <p:sp>
          <p:nvSpPr>
            <p:cNvPr id="1028" name="Google Shape;1028;p84"/>
            <p:cNvSpPr/>
            <p:nvPr/>
          </p:nvSpPr>
          <p:spPr>
            <a:xfrm>
              <a:off x="7985175" y="1371625"/>
              <a:ext cx="862200" cy="3958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84"/>
            <p:cNvGrpSpPr/>
            <p:nvPr/>
          </p:nvGrpSpPr>
          <p:grpSpPr>
            <a:xfrm>
              <a:off x="8310281" y="668226"/>
              <a:ext cx="537088" cy="1586694"/>
              <a:chOff x="9900850" y="-1697575"/>
              <a:chExt cx="1023025" cy="3022275"/>
            </a:xfrm>
          </p:grpSpPr>
          <p:sp>
            <p:nvSpPr>
              <p:cNvPr id="1030" name="Google Shape;1030;p84"/>
              <p:cNvSpPr/>
              <p:nvPr/>
            </p:nvSpPr>
            <p:spPr>
              <a:xfrm>
                <a:off x="9900850" y="300925"/>
                <a:ext cx="1023025" cy="1023775"/>
              </a:xfrm>
              <a:custGeom>
                <a:rect b="b" l="l" r="r" t="t"/>
                <a:pathLst>
                  <a:path extrusionOk="0" h="40951" w="40921">
                    <a:moveTo>
                      <a:pt x="0" y="0"/>
                    </a:moveTo>
                    <a:lnTo>
                      <a:pt x="40920" y="40951"/>
                    </a:lnTo>
                    <a:lnTo>
                      <a:pt x="4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4"/>
              <p:cNvSpPr/>
              <p:nvPr/>
            </p:nvSpPr>
            <p:spPr>
              <a:xfrm>
                <a:off x="9900850" y="-697950"/>
                <a:ext cx="1023025" cy="1023025"/>
              </a:xfrm>
              <a:custGeom>
                <a:rect b="b" l="l" r="r" t="t"/>
                <a:pathLst>
                  <a:path extrusionOk="0" h="40921"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4"/>
              <p:cNvSpPr/>
              <p:nvPr/>
            </p:nvSpPr>
            <p:spPr>
              <a:xfrm>
                <a:off x="9900850" y="-1697575"/>
                <a:ext cx="1023025" cy="1023050"/>
              </a:xfrm>
              <a:custGeom>
                <a:rect b="b" l="l" r="r" t="t"/>
                <a:pathLst>
                  <a:path extrusionOk="0" h="40922" w="40921">
                    <a:moveTo>
                      <a:pt x="0" y="1"/>
                    </a:moveTo>
                    <a:lnTo>
                      <a:pt x="40920" y="40921"/>
                    </a:lnTo>
                    <a:lnTo>
                      <a:pt x="409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84"/>
            <p:cNvGrpSpPr/>
            <p:nvPr/>
          </p:nvGrpSpPr>
          <p:grpSpPr>
            <a:xfrm>
              <a:off x="7499022" y="3711281"/>
              <a:ext cx="762761" cy="763034"/>
              <a:chOff x="12117275" y="1982700"/>
              <a:chExt cx="2164475" cy="2165250"/>
            </a:xfrm>
          </p:grpSpPr>
          <p:sp>
            <p:nvSpPr>
              <p:cNvPr id="1034" name="Google Shape;1034;p84"/>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4"/>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4"/>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4"/>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5"/>
          <p:cNvSpPr txBox="1"/>
          <p:nvPr>
            <p:ph type="title"/>
          </p:nvPr>
        </p:nvSpPr>
        <p:spPr>
          <a:xfrm>
            <a:off x="720000" y="444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43" name="Google Shape;1043;p85"/>
          <p:cNvSpPr txBox="1"/>
          <p:nvPr>
            <p:ph idx="1" type="body"/>
          </p:nvPr>
        </p:nvSpPr>
        <p:spPr>
          <a:xfrm>
            <a:off x="720000" y="1215750"/>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IEEE Xplore Full-Text PDF: (2016). Ieee.org. </a:t>
            </a:r>
            <a:endParaRPr/>
          </a:p>
          <a:p>
            <a:pPr indent="0" lvl="0" marL="0" rtl="0" algn="l">
              <a:spcBef>
                <a:spcPts val="0"/>
              </a:spcBef>
              <a:spcAft>
                <a:spcPts val="0"/>
              </a:spcAft>
              <a:buNone/>
            </a:pPr>
            <a:r>
              <a:rPr lang="en"/>
              <a:t>	</a:t>
            </a:r>
            <a:r>
              <a:rPr lang="en" u="sng">
                <a:solidFill>
                  <a:schemeClr val="hlink"/>
                </a:solidFill>
                <a:hlinkClick r:id="rId3"/>
              </a:rPr>
              <a:t>https://ieeexplore.ieee.org/stamp/stamp.jsp?tp=&amp;arnumber=4328188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ChatGPT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
        <p:nvSpPr>
          <p:cNvPr id="1044" name="Google Shape;1044;p85"/>
          <p:cNvSpPr/>
          <p:nvPr/>
        </p:nvSpPr>
        <p:spPr>
          <a:xfrm flipH="1">
            <a:off x="7999675" y="119199"/>
            <a:ext cx="862200" cy="840600"/>
          </a:xfrm>
          <a:prstGeom prst="star7">
            <a:avLst>
              <a:gd fmla="val 20592" name="adj"/>
              <a:gd fmla="val 102572" name="hf"/>
              <a:gd fmla="val 10521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p:nvPr/>
        </p:nvSpPr>
        <p:spPr>
          <a:xfrm>
            <a:off x="7127125" y="744025"/>
            <a:ext cx="1213200" cy="12132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4500"/>
          </a:p>
        </p:txBody>
      </p:sp>
      <p:sp>
        <p:nvSpPr>
          <p:cNvPr id="369" name="Google Shape;369;p39"/>
          <p:cNvSpPr txBox="1"/>
          <p:nvPr>
            <p:ph idx="2" type="title"/>
          </p:nvPr>
        </p:nvSpPr>
        <p:spPr>
          <a:xfrm>
            <a:off x="7217575" y="944275"/>
            <a:ext cx="1032300" cy="81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0" name="Google Shape;370;p39"/>
          <p:cNvSpPr txBox="1"/>
          <p:nvPr>
            <p:ph type="title"/>
          </p:nvPr>
        </p:nvSpPr>
        <p:spPr>
          <a:xfrm>
            <a:off x="713225" y="2163850"/>
            <a:ext cx="7717500" cy="141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Repetition Code</a:t>
            </a:r>
            <a:endParaRPr/>
          </a:p>
        </p:txBody>
      </p:sp>
      <p:sp>
        <p:nvSpPr>
          <p:cNvPr id="371" name="Google Shape;371;p39"/>
          <p:cNvSpPr txBox="1"/>
          <p:nvPr>
            <p:ph idx="1" type="subTitle"/>
          </p:nvPr>
        </p:nvSpPr>
        <p:spPr>
          <a:xfrm>
            <a:off x="3363175" y="3475350"/>
            <a:ext cx="5067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Implementation</a:t>
            </a:r>
            <a:endParaRPr sz="2300"/>
          </a:p>
        </p:txBody>
      </p:sp>
      <p:grpSp>
        <p:nvGrpSpPr>
          <p:cNvPr id="372" name="Google Shape;372;p39"/>
          <p:cNvGrpSpPr/>
          <p:nvPr/>
        </p:nvGrpSpPr>
        <p:grpSpPr>
          <a:xfrm>
            <a:off x="0" y="992193"/>
            <a:ext cx="1857333" cy="1182769"/>
            <a:chOff x="0" y="992193"/>
            <a:chExt cx="1857333" cy="1182769"/>
          </a:xfrm>
        </p:grpSpPr>
        <p:sp>
          <p:nvSpPr>
            <p:cNvPr id="373" name="Google Shape;373;p39"/>
            <p:cNvSpPr/>
            <p:nvPr/>
          </p:nvSpPr>
          <p:spPr>
            <a:xfrm rot="5400000">
              <a:off x="353400" y="959363"/>
              <a:ext cx="862200" cy="1569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1094572" y="992193"/>
              <a:ext cx="762761" cy="763034"/>
              <a:chOff x="12117275" y="1982700"/>
              <a:chExt cx="2164475" cy="2165250"/>
            </a:xfrm>
          </p:grpSpPr>
          <p:sp>
            <p:nvSpPr>
              <p:cNvPr id="375" name="Google Shape;375;p39"/>
              <p:cNvSpPr/>
              <p:nvPr/>
            </p:nvSpPr>
            <p:spPr>
              <a:xfrm>
                <a:off x="13198350" y="3065300"/>
                <a:ext cx="1083400" cy="1082650"/>
              </a:xfrm>
              <a:custGeom>
                <a:rect b="b" l="l" r="r" t="t"/>
                <a:pathLst>
                  <a:path extrusionOk="0" h="43306" w="43336">
                    <a:moveTo>
                      <a:pt x="1" y="1"/>
                    </a:moveTo>
                    <a:cubicBezTo>
                      <a:pt x="1" y="23931"/>
                      <a:pt x="19405" y="43305"/>
                      <a:pt x="43335" y="43305"/>
                    </a:cubicBezTo>
                    <a:cubicBezTo>
                      <a:pt x="43335" y="19405"/>
                      <a:pt x="2393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13198350" y="1982700"/>
                <a:ext cx="1083400" cy="1082625"/>
              </a:xfrm>
              <a:custGeom>
                <a:rect b="b" l="l" r="r" t="t"/>
                <a:pathLst>
                  <a:path extrusionOk="0" h="43305" w="43336">
                    <a:moveTo>
                      <a:pt x="43335" y="1"/>
                    </a:moveTo>
                    <a:cubicBezTo>
                      <a:pt x="19405" y="1"/>
                      <a:pt x="1" y="19405"/>
                      <a:pt x="1" y="43305"/>
                    </a:cubicBezTo>
                    <a:cubicBezTo>
                      <a:pt x="23931" y="43305"/>
                      <a:pt x="43335" y="23931"/>
                      <a:pt x="43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12117275" y="3065300"/>
                <a:ext cx="1083375" cy="1082650"/>
              </a:xfrm>
              <a:custGeom>
                <a:rect b="b" l="l" r="r" t="t"/>
                <a:pathLst>
                  <a:path extrusionOk="0" h="43306" w="43335">
                    <a:moveTo>
                      <a:pt x="43304" y="1"/>
                    </a:moveTo>
                    <a:cubicBezTo>
                      <a:pt x="43304" y="1"/>
                      <a:pt x="43304" y="1"/>
                      <a:pt x="43304" y="1"/>
                    </a:cubicBezTo>
                    <a:lnTo>
                      <a:pt x="43295" y="1"/>
                    </a:lnTo>
                    <a:cubicBezTo>
                      <a:pt x="43308" y="1"/>
                      <a:pt x="43321" y="1"/>
                      <a:pt x="43334" y="1"/>
                    </a:cubicBezTo>
                    <a:close/>
                    <a:moveTo>
                      <a:pt x="43295" y="1"/>
                    </a:moveTo>
                    <a:lnTo>
                      <a:pt x="43295" y="1"/>
                    </a:lnTo>
                    <a:cubicBezTo>
                      <a:pt x="19383" y="22"/>
                      <a:pt x="0" y="19418"/>
                      <a:pt x="0" y="43305"/>
                    </a:cubicBezTo>
                    <a:cubicBezTo>
                      <a:pt x="23930" y="43305"/>
                      <a:pt x="43304" y="23931"/>
                      <a:pt x="43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12117275" y="1982700"/>
                <a:ext cx="1083375" cy="1082625"/>
              </a:xfrm>
              <a:custGeom>
                <a:rect b="b" l="l" r="r" t="t"/>
                <a:pathLst>
                  <a:path extrusionOk="0" h="43305" w="43335">
                    <a:moveTo>
                      <a:pt x="0" y="1"/>
                    </a:moveTo>
                    <a:cubicBezTo>
                      <a:pt x="0" y="23921"/>
                      <a:pt x="19388" y="43289"/>
                      <a:pt x="43304" y="43305"/>
                    </a:cubicBezTo>
                    <a:lnTo>
                      <a:pt x="43304" y="43305"/>
                    </a:lnTo>
                    <a:cubicBezTo>
                      <a:pt x="43304" y="19405"/>
                      <a:pt x="23930" y="1"/>
                      <a:pt x="0" y="1"/>
                    </a:cubicBezTo>
                    <a:close/>
                    <a:moveTo>
                      <a:pt x="43304" y="43305"/>
                    </a:moveTo>
                    <a:cubicBezTo>
                      <a:pt x="43304" y="43305"/>
                      <a:pt x="43304" y="43305"/>
                      <a:pt x="43304" y="43305"/>
                    </a:cubicBezTo>
                    <a:lnTo>
                      <a:pt x="43334" y="43305"/>
                    </a:lnTo>
                    <a:cubicBezTo>
                      <a:pt x="43324" y="43305"/>
                      <a:pt x="43314" y="43305"/>
                      <a:pt x="43304" y="4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 name="Google Shape;379;p39"/>
          <p:cNvGrpSpPr/>
          <p:nvPr/>
        </p:nvGrpSpPr>
        <p:grpSpPr>
          <a:xfrm>
            <a:off x="3949898" y="427589"/>
            <a:ext cx="1244146" cy="223800"/>
            <a:chOff x="584448" y="438864"/>
            <a:chExt cx="1244146" cy="223800"/>
          </a:xfrm>
        </p:grpSpPr>
        <p:sp>
          <p:nvSpPr>
            <p:cNvPr id="380" name="Google Shape;380;p39"/>
            <p:cNvSpPr/>
            <p:nvPr/>
          </p:nvSpPr>
          <p:spPr>
            <a:xfrm>
              <a:off x="160479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126467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924563"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584448" y="43886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1101225" y="2050"/>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(3,1) Code</a:t>
            </a:r>
            <a:endParaRPr/>
          </a:p>
        </p:txBody>
      </p:sp>
      <p:sp>
        <p:nvSpPr>
          <p:cNvPr id="389" name="Google Shape;389;p40"/>
          <p:cNvSpPr txBox="1"/>
          <p:nvPr>
            <p:ph idx="2" type="subTitle"/>
          </p:nvPr>
        </p:nvSpPr>
        <p:spPr>
          <a:xfrm>
            <a:off x="716538" y="1076950"/>
            <a:ext cx="77109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 this error correction method, three bits are sent, one of which is the desired bit. </a:t>
            </a:r>
            <a:endParaRPr/>
          </a:p>
          <a:p>
            <a:pPr indent="0" lvl="0" marL="0" rtl="0" algn="l">
              <a:spcBef>
                <a:spcPts val="1000"/>
              </a:spcBef>
              <a:spcAft>
                <a:spcPts val="1000"/>
              </a:spcAft>
              <a:buNone/>
            </a:pPr>
            <a:r>
              <a:t/>
            </a:r>
            <a:endParaRPr/>
          </a:p>
        </p:txBody>
      </p:sp>
      <p:grpSp>
        <p:nvGrpSpPr>
          <p:cNvPr id="390" name="Google Shape;390;p40"/>
          <p:cNvGrpSpPr/>
          <p:nvPr/>
        </p:nvGrpSpPr>
        <p:grpSpPr>
          <a:xfrm flipH="1">
            <a:off x="8049403" y="4179184"/>
            <a:ext cx="762727" cy="849644"/>
            <a:chOff x="5471675" y="3911838"/>
            <a:chExt cx="898700" cy="1001113"/>
          </a:xfrm>
        </p:grpSpPr>
        <p:sp>
          <p:nvSpPr>
            <p:cNvPr id="391" name="Google Shape;391;p40"/>
            <p:cNvSpPr/>
            <p:nvPr/>
          </p:nvSpPr>
          <p:spPr>
            <a:xfrm>
              <a:off x="5471675" y="3911838"/>
              <a:ext cx="672600" cy="6726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6049375" y="4591950"/>
              <a:ext cx="321000" cy="3210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0"/>
          <p:cNvGrpSpPr/>
          <p:nvPr/>
        </p:nvGrpSpPr>
        <p:grpSpPr>
          <a:xfrm>
            <a:off x="6955985" y="2046"/>
            <a:ext cx="1746740" cy="1074900"/>
            <a:chOff x="6955985" y="2046"/>
            <a:chExt cx="1746740" cy="1074900"/>
          </a:xfrm>
        </p:grpSpPr>
        <p:sp>
          <p:nvSpPr>
            <p:cNvPr id="394" name="Google Shape;394;p40"/>
            <p:cNvSpPr/>
            <p:nvPr/>
          </p:nvSpPr>
          <p:spPr>
            <a:xfrm flipH="1" rot="10800000">
              <a:off x="7840525" y="2046"/>
              <a:ext cx="862200" cy="1074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40"/>
            <p:cNvGrpSpPr/>
            <p:nvPr/>
          </p:nvGrpSpPr>
          <p:grpSpPr>
            <a:xfrm>
              <a:off x="6955985" y="315689"/>
              <a:ext cx="1244146" cy="223800"/>
              <a:chOff x="584448" y="438864"/>
              <a:chExt cx="1244146" cy="223800"/>
            </a:xfrm>
          </p:grpSpPr>
          <p:sp>
            <p:nvSpPr>
              <p:cNvPr id="396" name="Google Shape;396;p40"/>
              <p:cNvSpPr/>
              <p:nvPr/>
            </p:nvSpPr>
            <p:spPr>
              <a:xfrm>
                <a:off x="160479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126467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924563"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584448" y="438864"/>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00" name="Google Shape;400;p40"/>
          <p:cNvPicPr preferRelativeResize="0"/>
          <p:nvPr/>
        </p:nvPicPr>
        <p:blipFill rotWithShape="1">
          <a:blip r:embed="rId3">
            <a:alphaModFix/>
          </a:blip>
          <a:srcRect b="0" l="0" r="41051" t="0"/>
          <a:stretch/>
        </p:blipFill>
        <p:spPr>
          <a:xfrm>
            <a:off x="3749307" y="2147325"/>
            <a:ext cx="3045724" cy="232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type="title"/>
          </p:nvPr>
        </p:nvSpPr>
        <p:spPr>
          <a:xfrm>
            <a:off x="501275" y="0"/>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chivo"/>
                <a:ea typeface="Archivo"/>
                <a:cs typeface="Archivo"/>
                <a:sym typeface="Archivo"/>
              </a:rPr>
              <a:t>Error Detection in Images using Repetition</a:t>
            </a:r>
            <a:endParaRPr/>
          </a:p>
        </p:txBody>
      </p:sp>
      <p:pic>
        <p:nvPicPr>
          <p:cNvPr id="406" name="Google Shape;406;p41"/>
          <p:cNvPicPr preferRelativeResize="0"/>
          <p:nvPr/>
        </p:nvPicPr>
        <p:blipFill>
          <a:blip r:embed="rId3">
            <a:alphaModFix/>
          </a:blip>
          <a:stretch>
            <a:fillRect/>
          </a:stretch>
        </p:blipFill>
        <p:spPr>
          <a:xfrm>
            <a:off x="1102950" y="1123375"/>
            <a:ext cx="7109227" cy="4020125"/>
          </a:xfrm>
          <a:prstGeom prst="rect">
            <a:avLst/>
          </a:prstGeom>
          <a:noFill/>
          <a:ln>
            <a:noFill/>
          </a:ln>
        </p:spPr>
      </p:pic>
      <p:pic>
        <p:nvPicPr>
          <p:cNvPr id="407" name="Google Shape;407;p41"/>
          <p:cNvPicPr preferRelativeResize="0"/>
          <p:nvPr/>
        </p:nvPicPr>
        <p:blipFill>
          <a:blip r:embed="rId4">
            <a:alphaModFix/>
          </a:blip>
          <a:stretch>
            <a:fillRect/>
          </a:stretch>
        </p:blipFill>
        <p:spPr>
          <a:xfrm>
            <a:off x="1102950" y="3206325"/>
            <a:ext cx="2595450" cy="1877204"/>
          </a:xfrm>
          <a:prstGeom prst="rect">
            <a:avLst/>
          </a:prstGeom>
          <a:noFill/>
          <a:ln>
            <a:noFill/>
          </a:ln>
        </p:spPr>
      </p:pic>
      <p:pic>
        <p:nvPicPr>
          <p:cNvPr id="408" name="Google Shape;408;p41"/>
          <p:cNvPicPr preferRelativeResize="0"/>
          <p:nvPr/>
        </p:nvPicPr>
        <p:blipFill>
          <a:blip r:embed="rId5">
            <a:alphaModFix/>
          </a:blip>
          <a:stretch>
            <a:fillRect/>
          </a:stretch>
        </p:blipFill>
        <p:spPr>
          <a:xfrm>
            <a:off x="4231625" y="3841717"/>
            <a:ext cx="2792026" cy="10669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175200" y="0"/>
            <a:ext cx="7710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000000"/>
                </a:solidFill>
                <a:latin typeface="Archivo"/>
                <a:ea typeface="Archivo"/>
                <a:cs typeface="Archivo"/>
                <a:sym typeface="Archivo"/>
              </a:rPr>
              <a:t>Encoding Process</a:t>
            </a:r>
            <a:endParaRPr/>
          </a:p>
        </p:txBody>
      </p:sp>
      <p:pic>
        <p:nvPicPr>
          <p:cNvPr id="414" name="Google Shape;414;p42"/>
          <p:cNvPicPr preferRelativeResize="0"/>
          <p:nvPr/>
        </p:nvPicPr>
        <p:blipFill>
          <a:blip r:embed="rId3">
            <a:alphaModFix/>
          </a:blip>
          <a:stretch>
            <a:fillRect/>
          </a:stretch>
        </p:blipFill>
        <p:spPr>
          <a:xfrm>
            <a:off x="103275" y="608102"/>
            <a:ext cx="9143999" cy="44927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lassification and Assessment of Learning Difficulties by Slidesgo">
  <a:themeElements>
    <a:clrScheme name="Simple Light">
      <a:dk1>
        <a:srgbClr val="252525"/>
      </a:dk1>
      <a:lt1>
        <a:srgbClr val="F8F5FA"/>
      </a:lt1>
      <a:dk2>
        <a:srgbClr val="F3E7F3"/>
      </a:dk2>
      <a:lt2>
        <a:srgbClr val="C2ACD3"/>
      </a:lt2>
      <a:accent1>
        <a:srgbClr val="8DBAB7"/>
      </a:accent1>
      <a:accent2>
        <a:srgbClr val="F4F08D"/>
      </a:accent2>
      <a:accent3>
        <a:srgbClr val="E3C07E"/>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